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68E"/>
    <a:srgbClr val="F5DECF"/>
    <a:srgbClr val="EEC7AC"/>
    <a:srgbClr val="DF9460"/>
    <a:srgbClr val="E6F4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40" d="100"/>
          <a:sy n="140" d="100"/>
        </p:scale>
        <p:origin x="830" y="-48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1AF2159-8944-49B9-A5E0-F2CA7E7ED9B4}"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172676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AF2159-8944-49B9-A5E0-F2CA7E7ED9B4}"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185535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AF2159-8944-49B9-A5E0-F2CA7E7ED9B4}"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239948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AF2159-8944-49B9-A5E0-F2CA7E7ED9B4}"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216966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1AF2159-8944-49B9-A5E0-F2CA7E7ED9B4}"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223627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1AF2159-8944-49B9-A5E0-F2CA7E7ED9B4}"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37353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l-NL"/>
              <a:t>Klik om stijl te bewerken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472381" y="3618442"/>
            <a:ext cx="2901255" cy="53221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3471863" y="3618442"/>
            <a:ext cx="2915543" cy="53221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1AF2159-8944-49B9-A5E0-F2CA7E7ED9B4}"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89020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1AF2159-8944-49B9-A5E0-F2CA7E7ED9B4}"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259858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F2159-8944-49B9-A5E0-F2CA7E7ED9B4}"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51020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91AF2159-8944-49B9-A5E0-F2CA7E7ED9B4}"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167564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91AF2159-8944-49B9-A5E0-F2CA7E7ED9B4}"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C85DD-07DC-444E-A7DE-1B4DC2AEC852}" type="slidenum">
              <a:rPr lang="en-GB" smtClean="0"/>
              <a:t>‹nr.›</a:t>
            </a:fld>
            <a:endParaRPr lang="en-GB"/>
          </a:p>
        </p:txBody>
      </p:sp>
    </p:spTree>
    <p:extLst>
      <p:ext uri="{BB962C8B-B14F-4D97-AF65-F5344CB8AC3E}">
        <p14:creationId xmlns:p14="http://schemas.microsoft.com/office/powerpoint/2010/main" val="151296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1AF2159-8944-49B9-A5E0-F2CA7E7ED9B4}" type="datetimeFigureOut">
              <a:rPr lang="en-GB" smtClean="0"/>
              <a:t>16/12/2019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8FC85DD-07DC-444E-A7DE-1B4DC2AEC852}" type="slidenum">
              <a:rPr lang="en-GB" smtClean="0"/>
              <a:t>‹nr.›</a:t>
            </a:fld>
            <a:endParaRPr lang="en-GB"/>
          </a:p>
        </p:txBody>
      </p:sp>
    </p:spTree>
    <p:extLst>
      <p:ext uri="{BB962C8B-B14F-4D97-AF65-F5344CB8AC3E}">
        <p14:creationId xmlns:p14="http://schemas.microsoft.com/office/powerpoint/2010/main" val="3486633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8705547-CA7A-4BAD-9BF6-FB5B99B6E5AF}"/>
              </a:ext>
            </a:extLst>
          </p:cNvPr>
          <p:cNvSpPr/>
          <p:nvPr/>
        </p:nvSpPr>
        <p:spPr>
          <a:xfrm>
            <a:off x="4653280" y="1866000"/>
            <a:ext cx="1544320" cy="7017306"/>
          </a:xfrm>
          <a:prstGeom prst="rect">
            <a:avLst/>
          </a:prstGeom>
          <a:solidFill>
            <a:srgbClr val="F5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vak 4">
            <a:extLst>
              <a:ext uri="{FF2B5EF4-FFF2-40B4-BE49-F238E27FC236}">
                <a16:creationId xmlns:a16="http://schemas.microsoft.com/office/drawing/2014/main" id="{013D4818-3908-493D-AD88-CF726FCC8B71}"/>
              </a:ext>
            </a:extLst>
          </p:cNvPr>
          <p:cNvSpPr txBox="1"/>
          <p:nvPr/>
        </p:nvSpPr>
        <p:spPr>
          <a:xfrm>
            <a:off x="448496" y="1866000"/>
            <a:ext cx="4204783" cy="6524863"/>
          </a:xfrm>
          <a:prstGeom prst="rect">
            <a:avLst/>
          </a:prstGeom>
          <a:solidFill>
            <a:srgbClr val="F5DECF"/>
          </a:solidFill>
        </p:spPr>
        <p:txBody>
          <a:bodyPr wrap="square" rtlCol="0">
            <a:spAutoFit/>
          </a:bodyPr>
          <a:lstStyle/>
          <a:p>
            <a:pPr algn="just"/>
            <a:endParaRPr lang="nl-NL" sz="1400" b="1" dirty="0">
              <a:solidFill>
                <a:srgbClr val="DF9460"/>
              </a:solidFill>
              <a:latin typeface="Segoe Print" panose="02000600000000000000" pitchFamily="2" charset="0"/>
            </a:endParaRPr>
          </a:p>
          <a:p>
            <a:pPr algn="just"/>
            <a:r>
              <a:rPr lang="nl-NL" sz="1200" dirty="0" err="1">
                <a:solidFill>
                  <a:srgbClr val="1E568E"/>
                </a:solidFill>
                <a:latin typeface="Segoe Print" panose="02000600000000000000" pitchFamily="2" charset="0"/>
              </a:rPr>
              <a:t>Seals</a:t>
            </a:r>
            <a:r>
              <a:rPr lang="nl-NL" sz="1100" dirty="0">
                <a:solidFill>
                  <a:srgbClr val="1E568E"/>
                </a:solidFill>
              </a:rPr>
              <a:t>:  </a:t>
            </a:r>
            <a:r>
              <a:rPr lang="nl-NL" sz="1100" dirty="0" err="1">
                <a:solidFill>
                  <a:srgbClr val="1E568E"/>
                </a:solidFill>
              </a:rPr>
              <a:t>They</a:t>
            </a:r>
            <a:r>
              <a:rPr lang="nl-NL" sz="1100" dirty="0">
                <a:solidFill>
                  <a:srgbClr val="1E568E"/>
                </a:solidFill>
              </a:rPr>
              <a:t> </a:t>
            </a:r>
            <a:r>
              <a:rPr lang="en-US" sz="1100" dirty="0">
                <a:solidFill>
                  <a:srgbClr val="1E568E"/>
                </a:solidFill>
              </a:rPr>
              <a:t>swim by pressing their front flippers tightly against their body and moving their rear flippers to turn left and right. If they swim slowly, they use their front flippers to maintain balance.</a:t>
            </a:r>
          </a:p>
          <a:p>
            <a:pPr algn="just"/>
            <a:r>
              <a:rPr lang="nl-NL" sz="1100" dirty="0">
                <a:solidFill>
                  <a:srgbClr val="1E568E"/>
                </a:solidFill>
              </a:rPr>
              <a:t>•	</a:t>
            </a:r>
            <a:r>
              <a:rPr lang="nl-NL" sz="1100" dirty="0" err="1">
                <a:solidFill>
                  <a:srgbClr val="1E568E"/>
                </a:solidFill>
              </a:rPr>
              <a:t>Agila</a:t>
            </a:r>
            <a:r>
              <a:rPr lang="nl-NL" sz="1100" dirty="0">
                <a:solidFill>
                  <a:srgbClr val="1E568E"/>
                </a:solidFill>
              </a:rPr>
              <a:t> </a:t>
            </a:r>
            <a:r>
              <a:rPr lang="nl-NL" sz="1100" dirty="0" err="1">
                <a:solidFill>
                  <a:srgbClr val="1E568E"/>
                </a:solidFill>
              </a:rPr>
              <a:t>and</a:t>
            </a:r>
            <a:r>
              <a:rPr lang="nl-NL" sz="1100" dirty="0">
                <a:solidFill>
                  <a:srgbClr val="1E568E"/>
                </a:solidFill>
              </a:rPr>
              <a:t> </a:t>
            </a:r>
            <a:r>
              <a:rPr lang="nl-NL" sz="1100" dirty="0" err="1">
                <a:solidFill>
                  <a:srgbClr val="1E568E"/>
                </a:solidFill>
              </a:rPr>
              <a:t>also</a:t>
            </a:r>
            <a:r>
              <a:rPr lang="nl-NL" sz="1100" dirty="0">
                <a:solidFill>
                  <a:srgbClr val="1E568E"/>
                </a:solidFill>
              </a:rPr>
              <a:t> on land</a:t>
            </a:r>
          </a:p>
          <a:p>
            <a:pPr algn="just"/>
            <a:endParaRPr lang="nl-NL" sz="1100" dirty="0">
              <a:solidFill>
                <a:srgbClr val="1E568E"/>
              </a:solidFill>
            </a:endParaRPr>
          </a:p>
          <a:p>
            <a:pPr algn="just"/>
            <a:r>
              <a:rPr lang="nl-NL" sz="1200" dirty="0" err="1">
                <a:solidFill>
                  <a:srgbClr val="1E568E"/>
                </a:solidFill>
                <a:latin typeface="Segoe Print" panose="02000600000000000000" pitchFamily="2" charset="0"/>
              </a:rPr>
              <a:t>Bleufin</a:t>
            </a:r>
            <a:r>
              <a:rPr lang="nl-NL" sz="1200" dirty="0">
                <a:solidFill>
                  <a:srgbClr val="1E568E"/>
                </a:solidFill>
                <a:latin typeface="Segoe Print" panose="02000600000000000000" pitchFamily="2" charset="0"/>
              </a:rPr>
              <a:t> </a:t>
            </a:r>
            <a:r>
              <a:rPr lang="nl-NL" sz="1200" dirty="0" err="1">
                <a:solidFill>
                  <a:srgbClr val="1E568E"/>
                </a:solidFill>
                <a:latin typeface="Segoe Print" panose="02000600000000000000" pitchFamily="2" charset="0"/>
              </a:rPr>
              <a:t>tuna</a:t>
            </a:r>
            <a:r>
              <a:rPr lang="nl-NL" sz="1200" dirty="0">
                <a:solidFill>
                  <a:srgbClr val="1E568E"/>
                </a:solidFill>
                <a:latin typeface="Segoe Print" panose="02000600000000000000" pitchFamily="2" charset="0"/>
              </a:rPr>
              <a:t>: </a:t>
            </a:r>
            <a:r>
              <a:rPr lang="en-US" sz="1100" dirty="0">
                <a:solidFill>
                  <a:srgbClr val="1E568E"/>
                </a:solidFill>
              </a:rPr>
              <a:t>These fish swim by moving their tail fin from left to right. Their front fins serve for balance. What is special is that they swim very closely together in a plaice for protection. For this they have developed senses through which they can adjust the direction and speed of themselves to the fish around them</a:t>
            </a:r>
            <a:endParaRPr lang="nl-NL" sz="1100" dirty="0">
              <a:solidFill>
                <a:srgbClr val="1E568E"/>
              </a:solidFill>
            </a:endParaRPr>
          </a:p>
          <a:p>
            <a:pPr algn="just"/>
            <a:r>
              <a:rPr lang="nl-NL" sz="1100" dirty="0">
                <a:solidFill>
                  <a:srgbClr val="1E568E"/>
                </a:solidFill>
              </a:rPr>
              <a:t>•	Make </a:t>
            </a:r>
            <a:r>
              <a:rPr lang="nl-NL" sz="1100" dirty="0" err="1">
                <a:solidFill>
                  <a:srgbClr val="1E568E"/>
                </a:solidFill>
              </a:rPr>
              <a:t>use</a:t>
            </a:r>
            <a:r>
              <a:rPr lang="nl-NL" sz="1100" dirty="0">
                <a:solidFill>
                  <a:srgbClr val="1E568E"/>
                </a:solidFill>
              </a:rPr>
              <a:t> of </a:t>
            </a:r>
            <a:r>
              <a:rPr lang="nl-NL" sz="1100" dirty="0" err="1">
                <a:solidFill>
                  <a:srgbClr val="1E568E"/>
                </a:solidFill>
              </a:rPr>
              <a:t>the</a:t>
            </a:r>
            <a:r>
              <a:rPr lang="nl-NL" sz="1100" dirty="0">
                <a:solidFill>
                  <a:srgbClr val="1E568E"/>
                </a:solidFill>
              </a:rPr>
              <a:t> </a:t>
            </a:r>
            <a:r>
              <a:rPr lang="nl-NL" sz="1100" dirty="0" err="1">
                <a:solidFill>
                  <a:srgbClr val="1E568E"/>
                </a:solidFill>
              </a:rPr>
              <a:t>swirls</a:t>
            </a:r>
            <a:r>
              <a:rPr lang="nl-NL" sz="1100" dirty="0">
                <a:solidFill>
                  <a:srgbClr val="1E568E"/>
                </a:solidFill>
              </a:rPr>
              <a:t> of </a:t>
            </a:r>
            <a:r>
              <a:rPr lang="nl-NL" sz="1100" dirty="0" err="1">
                <a:solidFill>
                  <a:srgbClr val="1E568E"/>
                </a:solidFill>
              </a:rPr>
              <a:t>the</a:t>
            </a:r>
            <a:r>
              <a:rPr lang="nl-NL" sz="1100" dirty="0">
                <a:solidFill>
                  <a:srgbClr val="1E568E"/>
                </a:solidFill>
              </a:rPr>
              <a:t> water</a:t>
            </a:r>
          </a:p>
          <a:p>
            <a:pPr algn="just"/>
            <a:endParaRPr lang="nl-NL" sz="1100" dirty="0">
              <a:solidFill>
                <a:srgbClr val="1E568E"/>
              </a:solidFill>
            </a:endParaRPr>
          </a:p>
          <a:p>
            <a:pPr algn="just"/>
            <a:r>
              <a:rPr lang="nl-NL" sz="1200" dirty="0">
                <a:solidFill>
                  <a:srgbClr val="1E568E"/>
                </a:solidFill>
                <a:latin typeface="Segoe Print" panose="02000600000000000000" pitchFamily="2" charset="0"/>
              </a:rPr>
              <a:t>Dolphins</a:t>
            </a:r>
            <a:r>
              <a:rPr lang="nl-NL" sz="1100" dirty="0">
                <a:solidFill>
                  <a:srgbClr val="1E568E"/>
                </a:solidFill>
              </a:rPr>
              <a:t>: </a:t>
            </a:r>
            <a:r>
              <a:rPr lang="nl-NL" sz="1100" dirty="0" err="1">
                <a:solidFill>
                  <a:srgbClr val="1E568E"/>
                </a:solidFill>
              </a:rPr>
              <a:t>They</a:t>
            </a:r>
            <a:r>
              <a:rPr lang="nl-NL" sz="1100" dirty="0">
                <a:solidFill>
                  <a:srgbClr val="1E568E"/>
                </a:solidFill>
              </a:rPr>
              <a:t> </a:t>
            </a:r>
            <a:r>
              <a:rPr lang="nl-NL" sz="1100" dirty="0" err="1">
                <a:solidFill>
                  <a:srgbClr val="1E568E"/>
                </a:solidFill>
              </a:rPr>
              <a:t>swim</a:t>
            </a:r>
            <a:r>
              <a:rPr lang="nl-NL" sz="1100" dirty="0">
                <a:solidFill>
                  <a:srgbClr val="1E568E"/>
                </a:solidFill>
              </a:rPr>
              <a:t> </a:t>
            </a:r>
            <a:r>
              <a:rPr lang="nl-NL" sz="1100" dirty="0" err="1">
                <a:solidFill>
                  <a:srgbClr val="1E568E"/>
                </a:solidFill>
              </a:rPr>
              <a:t>by</a:t>
            </a:r>
            <a:r>
              <a:rPr lang="nl-NL" sz="1100" dirty="0">
                <a:solidFill>
                  <a:srgbClr val="1E568E"/>
                </a:solidFill>
              </a:rPr>
              <a:t> </a:t>
            </a:r>
            <a:r>
              <a:rPr lang="nl-NL" sz="1100" dirty="0" err="1">
                <a:solidFill>
                  <a:srgbClr val="1E568E"/>
                </a:solidFill>
              </a:rPr>
              <a:t>moving</a:t>
            </a:r>
            <a:r>
              <a:rPr lang="nl-NL" sz="1100" dirty="0">
                <a:solidFill>
                  <a:srgbClr val="1E568E"/>
                </a:solidFill>
              </a:rPr>
              <a:t> </a:t>
            </a:r>
            <a:r>
              <a:rPr lang="nl-NL" sz="1100" dirty="0" err="1">
                <a:solidFill>
                  <a:srgbClr val="1E568E"/>
                </a:solidFill>
              </a:rPr>
              <a:t>their</a:t>
            </a:r>
            <a:r>
              <a:rPr lang="nl-NL" sz="1100" dirty="0">
                <a:solidFill>
                  <a:srgbClr val="1E568E"/>
                </a:solidFill>
              </a:rPr>
              <a:t> </a:t>
            </a:r>
            <a:r>
              <a:rPr lang="nl-NL" sz="1100" dirty="0" err="1">
                <a:solidFill>
                  <a:srgbClr val="1E568E"/>
                </a:solidFill>
              </a:rPr>
              <a:t>tail</a:t>
            </a:r>
            <a:r>
              <a:rPr lang="nl-NL" sz="1100" dirty="0">
                <a:solidFill>
                  <a:srgbClr val="1E568E"/>
                </a:solidFill>
              </a:rPr>
              <a:t> fin up </a:t>
            </a:r>
            <a:r>
              <a:rPr lang="nl-NL" sz="1100" dirty="0" err="1">
                <a:solidFill>
                  <a:srgbClr val="1E568E"/>
                </a:solidFill>
              </a:rPr>
              <a:t>and</a:t>
            </a:r>
            <a:r>
              <a:rPr lang="nl-NL" sz="1100" dirty="0">
                <a:solidFill>
                  <a:srgbClr val="1E568E"/>
                </a:solidFill>
              </a:rPr>
              <a:t> down.</a:t>
            </a:r>
          </a:p>
          <a:p>
            <a:pPr algn="just"/>
            <a:r>
              <a:rPr lang="nl-NL" sz="1100" dirty="0">
                <a:solidFill>
                  <a:srgbClr val="1E568E"/>
                </a:solidFill>
              </a:rPr>
              <a:t>•	Pull a </a:t>
            </a:r>
            <a:r>
              <a:rPr lang="nl-NL" sz="1100" dirty="0" err="1">
                <a:solidFill>
                  <a:srgbClr val="1E568E"/>
                </a:solidFill>
              </a:rPr>
              <a:t>fast</a:t>
            </a:r>
            <a:r>
              <a:rPr lang="nl-NL" sz="1100" dirty="0">
                <a:solidFill>
                  <a:srgbClr val="1E568E"/>
                </a:solidFill>
              </a:rPr>
              <a:t> sprint</a:t>
            </a:r>
          </a:p>
          <a:p>
            <a:pPr algn="just"/>
            <a:r>
              <a:rPr lang="nl-NL" sz="1100" dirty="0">
                <a:solidFill>
                  <a:srgbClr val="1E568E"/>
                </a:solidFill>
              </a:rPr>
              <a:t>•	</a:t>
            </a:r>
            <a:r>
              <a:rPr lang="nl-NL" sz="1100" dirty="0" err="1">
                <a:solidFill>
                  <a:srgbClr val="1E568E"/>
                </a:solidFill>
              </a:rPr>
              <a:t>Can</a:t>
            </a:r>
            <a:r>
              <a:rPr lang="nl-NL" sz="1100" dirty="0">
                <a:solidFill>
                  <a:srgbClr val="1E568E"/>
                </a:solidFill>
              </a:rPr>
              <a:t> </a:t>
            </a:r>
            <a:r>
              <a:rPr lang="nl-NL" sz="1100" dirty="0" err="1">
                <a:solidFill>
                  <a:srgbClr val="1E568E"/>
                </a:solidFill>
              </a:rPr>
              <a:t>jump</a:t>
            </a:r>
            <a:r>
              <a:rPr lang="nl-NL" sz="1100" dirty="0">
                <a:solidFill>
                  <a:srgbClr val="1E568E"/>
                </a:solidFill>
              </a:rPr>
              <a:t> in </a:t>
            </a:r>
            <a:r>
              <a:rPr lang="nl-NL" sz="1100" dirty="0" err="1">
                <a:solidFill>
                  <a:srgbClr val="1E568E"/>
                </a:solidFill>
              </a:rPr>
              <a:t>the</a:t>
            </a:r>
            <a:r>
              <a:rPr lang="nl-NL" sz="1100" dirty="0">
                <a:solidFill>
                  <a:srgbClr val="1E568E"/>
                </a:solidFill>
              </a:rPr>
              <a:t> water</a:t>
            </a:r>
          </a:p>
          <a:p>
            <a:pPr algn="just"/>
            <a:endParaRPr lang="nl-NL" sz="1100" dirty="0">
              <a:solidFill>
                <a:srgbClr val="1E568E"/>
              </a:solidFill>
            </a:endParaRPr>
          </a:p>
          <a:p>
            <a:pPr algn="just"/>
            <a:r>
              <a:rPr lang="nl-NL" sz="1200" dirty="0">
                <a:solidFill>
                  <a:srgbClr val="1E568E"/>
                </a:solidFill>
                <a:latin typeface="Segoe Print" panose="02000600000000000000" pitchFamily="2" charset="0"/>
              </a:rPr>
              <a:t>Rib </a:t>
            </a:r>
            <a:r>
              <a:rPr lang="nl-NL" sz="1200" dirty="0" err="1">
                <a:solidFill>
                  <a:srgbClr val="1E568E"/>
                </a:solidFill>
                <a:latin typeface="Segoe Print" panose="02000600000000000000" pitchFamily="2" charset="0"/>
              </a:rPr>
              <a:t>jelly</a:t>
            </a:r>
            <a:r>
              <a:rPr lang="nl-NL" sz="1100" dirty="0">
                <a:solidFill>
                  <a:srgbClr val="1E568E"/>
                </a:solidFill>
              </a:rPr>
              <a:t>: </a:t>
            </a:r>
            <a:r>
              <a:rPr lang="nl-NL" sz="1100" dirty="0" err="1">
                <a:solidFill>
                  <a:srgbClr val="1E568E"/>
                </a:solidFill>
              </a:rPr>
              <a:t>This</a:t>
            </a:r>
            <a:r>
              <a:rPr lang="nl-NL" sz="1100" dirty="0">
                <a:solidFill>
                  <a:srgbClr val="1E568E"/>
                </a:solidFill>
              </a:rPr>
              <a:t> </a:t>
            </a:r>
            <a:r>
              <a:rPr lang="nl-NL" sz="1100" dirty="0" err="1">
                <a:solidFill>
                  <a:srgbClr val="1E568E"/>
                </a:solidFill>
              </a:rPr>
              <a:t>animal</a:t>
            </a:r>
            <a:r>
              <a:rPr lang="nl-NL" sz="1100" dirty="0">
                <a:solidFill>
                  <a:srgbClr val="1E568E"/>
                </a:solidFill>
              </a:rPr>
              <a:t> </a:t>
            </a:r>
            <a:r>
              <a:rPr lang="en-US" sz="1100" dirty="0">
                <a:solidFill>
                  <a:srgbClr val="1E568E"/>
                </a:solidFill>
              </a:rPr>
              <a:t>has eight vertical ribs with swimming places. These swim plates consist of small cilia. By rhythmically moving these cilia, it can swim.</a:t>
            </a:r>
            <a:r>
              <a:rPr lang="nl-NL" sz="1100" dirty="0">
                <a:solidFill>
                  <a:srgbClr val="1E568E"/>
                </a:solidFill>
              </a:rPr>
              <a:t> </a:t>
            </a:r>
          </a:p>
          <a:p>
            <a:pPr algn="just"/>
            <a:r>
              <a:rPr lang="nl-NL" sz="1100" dirty="0">
                <a:solidFill>
                  <a:srgbClr val="1E568E"/>
                </a:solidFill>
              </a:rPr>
              <a:t>•	</a:t>
            </a:r>
            <a:r>
              <a:rPr lang="nl-NL" sz="1100" dirty="0" err="1">
                <a:solidFill>
                  <a:srgbClr val="1E568E"/>
                </a:solidFill>
              </a:rPr>
              <a:t>Can</a:t>
            </a:r>
            <a:r>
              <a:rPr lang="nl-NL" sz="1100" dirty="0">
                <a:solidFill>
                  <a:srgbClr val="1E568E"/>
                </a:solidFill>
              </a:rPr>
              <a:t> keep </a:t>
            </a:r>
            <a:r>
              <a:rPr lang="nl-NL" sz="1100" dirty="0" err="1">
                <a:solidFill>
                  <a:srgbClr val="1E568E"/>
                </a:solidFill>
              </a:rPr>
              <a:t>itself</a:t>
            </a:r>
            <a:r>
              <a:rPr lang="nl-NL" sz="1100" dirty="0">
                <a:solidFill>
                  <a:srgbClr val="1E568E"/>
                </a:solidFill>
              </a:rPr>
              <a:t> </a:t>
            </a:r>
            <a:r>
              <a:rPr lang="nl-NL" sz="1100" dirty="0" err="1">
                <a:solidFill>
                  <a:srgbClr val="1E568E"/>
                </a:solidFill>
              </a:rPr>
              <a:t>upright</a:t>
            </a:r>
            <a:r>
              <a:rPr lang="nl-NL" sz="1100" dirty="0">
                <a:solidFill>
                  <a:srgbClr val="1E568E"/>
                </a:solidFill>
              </a:rPr>
              <a:t> </a:t>
            </a:r>
            <a:r>
              <a:rPr lang="nl-NL" sz="1100" dirty="0" err="1">
                <a:solidFill>
                  <a:srgbClr val="1E568E"/>
                </a:solidFill>
              </a:rPr>
              <a:t>whilst</a:t>
            </a:r>
            <a:r>
              <a:rPr lang="nl-NL" sz="1100" dirty="0">
                <a:solidFill>
                  <a:srgbClr val="1E568E"/>
                </a:solidFill>
              </a:rPr>
              <a:t> </a:t>
            </a:r>
            <a:r>
              <a:rPr lang="nl-NL" sz="1100" dirty="0" err="1">
                <a:solidFill>
                  <a:srgbClr val="1E568E"/>
                </a:solidFill>
              </a:rPr>
              <a:t>swimming</a:t>
            </a:r>
            <a:endParaRPr lang="nl-NL" sz="1100" dirty="0">
              <a:solidFill>
                <a:srgbClr val="1E568E"/>
              </a:solidFill>
            </a:endParaRPr>
          </a:p>
          <a:p>
            <a:pPr algn="just"/>
            <a:endParaRPr lang="nl-NL" sz="1100" dirty="0">
              <a:solidFill>
                <a:srgbClr val="1E568E"/>
              </a:solidFill>
            </a:endParaRPr>
          </a:p>
          <a:p>
            <a:pPr algn="just"/>
            <a:r>
              <a:rPr lang="nl-NL" sz="1200" dirty="0">
                <a:solidFill>
                  <a:srgbClr val="1E568E"/>
                </a:solidFill>
                <a:latin typeface="Segoe Print" panose="02000600000000000000" pitchFamily="2" charset="0"/>
              </a:rPr>
              <a:t>Octopus</a:t>
            </a:r>
            <a:r>
              <a:rPr lang="nl-NL" sz="1100" dirty="0">
                <a:solidFill>
                  <a:srgbClr val="1E568E"/>
                </a:solidFill>
                <a:latin typeface="Segoe Print" panose="02000600000000000000" pitchFamily="2" charset="0"/>
              </a:rPr>
              <a:t>: </a:t>
            </a:r>
            <a:r>
              <a:rPr lang="nl-NL" sz="1100" dirty="0">
                <a:solidFill>
                  <a:srgbClr val="1E568E"/>
                </a:solidFill>
              </a:rPr>
              <a:t>It</a:t>
            </a:r>
            <a:r>
              <a:rPr lang="nl-NL" sz="1100" dirty="0">
                <a:solidFill>
                  <a:srgbClr val="1E568E"/>
                </a:solidFill>
                <a:latin typeface="Segoe Print" panose="02000600000000000000" pitchFamily="2" charset="0"/>
              </a:rPr>
              <a:t> </a:t>
            </a:r>
            <a:r>
              <a:rPr lang="en-US" sz="1100" dirty="0">
                <a:solidFill>
                  <a:srgbClr val="1E568E"/>
                </a:solidFill>
              </a:rPr>
              <a:t>moves by a pulse-like movement. The tentacles spread horizontally. After which they bring the tentacles together, with the result that they make a forward movement.</a:t>
            </a:r>
          </a:p>
          <a:p>
            <a:pPr algn="just"/>
            <a:r>
              <a:rPr lang="nl-NL" sz="1100" dirty="0">
                <a:solidFill>
                  <a:srgbClr val="1E568E"/>
                </a:solidFill>
              </a:rPr>
              <a:t>•	A lot of power in </a:t>
            </a:r>
            <a:r>
              <a:rPr lang="nl-NL" sz="1100" dirty="0" err="1">
                <a:solidFill>
                  <a:srgbClr val="1E568E"/>
                </a:solidFill>
              </a:rPr>
              <a:t>one</a:t>
            </a:r>
            <a:r>
              <a:rPr lang="nl-NL" sz="1100" dirty="0">
                <a:solidFill>
                  <a:srgbClr val="1E568E"/>
                </a:solidFill>
              </a:rPr>
              <a:t> go</a:t>
            </a:r>
          </a:p>
          <a:p>
            <a:pPr algn="just"/>
            <a:r>
              <a:rPr lang="nl-NL" sz="1100" dirty="0">
                <a:solidFill>
                  <a:srgbClr val="1E568E"/>
                </a:solidFill>
              </a:rPr>
              <a:t>•	</a:t>
            </a:r>
            <a:r>
              <a:rPr lang="nl-NL" sz="1100" dirty="0" err="1">
                <a:solidFill>
                  <a:srgbClr val="1E568E"/>
                </a:solidFill>
              </a:rPr>
              <a:t>Maneuverability</a:t>
            </a:r>
            <a:endParaRPr lang="nl-NL" sz="1100" dirty="0">
              <a:solidFill>
                <a:srgbClr val="1E568E"/>
              </a:solidFill>
            </a:endParaRPr>
          </a:p>
          <a:p>
            <a:pPr marL="171450" indent="-171450" algn="just">
              <a:buFontTx/>
              <a:buChar char="-"/>
            </a:pPr>
            <a:endParaRPr lang="nl-NL" sz="1100" dirty="0">
              <a:solidFill>
                <a:srgbClr val="1E568E"/>
              </a:solidFill>
            </a:endParaRPr>
          </a:p>
          <a:p>
            <a:pPr algn="just"/>
            <a:r>
              <a:rPr lang="nl-NL" sz="1200" dirty="0" err="1">
                <a:solidFill>
                  <a:srgbClr val="1E568E"/>
                </a:solidFill>
                <a:latin typeface="Segoe Print" panose="02000600000000000000" pitchFamily="2" charset="0"/>
              </a:rPr>
              <a:t>Lobster</a:t>
            </a:r>
            <a:r>
              <a:rPr lang="nl-NL" sz="1100" dirty="0">
                <a:solidFill>
                  <a:srgbClr val="1E568E"/>
                </a:solidFill>
              </a:rPr>
              <a:t>: </a:t>
            </a:r>
            <a:r>
              <a:rPr lang="nl-NL" sz="1100" dirty="0" err="1">
                <a:solidFill>
                  <a:srgbClr val="1E568E"/>
                </a:solidFill>
              </a:rPr>
              <a:t>They</a:t>
            </a:r>
            <a:r>
              <a:rPr lang="nl-NL" sz="1100" dirty="0">
                <a:solidFill>
                  <a:srgbClr val="1E568E"/>
                </a:solidFill>
              </a:rPr>
              <a:t> </a:t>
            </a:r>
            <a:r>
              <a:rPr lang="nl-NL" sz="1100" dirty="0" err="1">
                <a:solidFill>
                  <a:srgbClr val="1E568E"/>
                </a:solidFill>
              </a:rPr>
              <a:t>swim</a:t>
            </a:r>
            <a:r>
              <a:rPr lang="nl-NL" sz="1100" dirty="0">
                <a:solidFill>
                  <a:srgbClr val="1E568E"/>
                </a:solidFill>
              </a:rPr>
              <a:t> </a:t>
            </a:r>
            <a:r>
              <a:rPr lang="nl-NL" sz="1100" dirty="0" err="1">
                <a:solidFill>
                  <a:srgbClr val="1E568E"/>
                </a:solidFill>
              </a:rPr>
              <a:t>by</a:t>
            </a:r>
            <a:r>
              <a:rPr lang="nl-NL" sz="1100" dirty="0">
                <a:solidFill>
                  <a:srgbClr val="1E568E"/>
                </a:solidFill>
              </a:rPr>
              <a:t> </a:t>
            </a:r>
            <a:r>
              <a:rPr lang="nl-NL" sz="1100" dirty="0" err="1">
                <a:solidFill>
                  <a:srgbClr val="1E568E"/>
                </a:solidFill>
              </a:rPr>
              <a:t>pulling</a:t>
            </a:r>
            <a:r>
              <a:rPr lang="nl-NL" sz="1100" dirty="0">
                <a:solidFill>
                  <a:srgbClr val="1E568E"/>
                </a:solidFill>
              </a:rPr>
              <a:t> </a:t>
            </a:r>
            <a:r>
              <a:rPr lang="nl-NL" sz="1100" dirty="0" err="1">
                <a:solidFill>
                  <a:srgbClr val="1E568E"/>
                </a:solidFill>
              </a:rPr>
              <a:t>their</a:t>
            </a:r>
            <a:r>
              <a:rPr lang="nl-NL" sz="1100" dirty="0">
                <a:solidFill>
                  <a:srgbClr val="1E568E"/>
                </a:solidFill>
              </a:rPr>
              <a:t> </a:t>
            </a:r>
            <a:r>
              <a:rPr lang="nl-NL" sz="1100" dirty="0" err="1">
                <a:solidFill>
                  <a:srgbClr val="1E568E"/>
                </a:solidFill>
              </a:rPr>
              <a:t>tail</a:t>
            </a:r>
            <a:r>
              <a:rPr lang="nl-NL" sz="1100" dirty="0">
                <a:solidFill>
                  <a:srgbClr val="1E568E"/>
                </a:solidFill>
              </a:rPr>
              <a:t> in </a:t>
            </a:r>
            <a:r>
              <a:rPr lang="nl-NL" sz="1100" dirty="0" err="1">
                <a:solidFill>
                  <a:srgbClr val="1E568E"/>
                </a:solidFill>
              </a:rPr>
              <a:t>and</a:t>
            </a:r>
            <a:r>
              <a:rPr lang="nl-NL" sz="1100" dirty="0">
                <a:solidFill>
                  <a:srgbClr val="1E568E"/>
                </a:solidFill>
              </a:rPr>
              <a:t> </a:t>
            </a:r>
            <a:r>
              <a:rPr lang="nl-NL" sz="1100" dirty="0" err="1">
                <a:solidFill>
                  <a:srgbClr val="1E568E"/>
                </a:solidFill>
              </a:rPr>
              <a:t>then</a:t>
            </a:r>
            <a:r>
              <a:rPr lang="nl-NL" sz="1100" dirty="0">
                <a:solidFill>
                  <a:srgbClr val="1E568E"/>
                </a:solidFill>
              </a:rPr>
              <a:t> </a:t>
            </a:r>
            <a:r>
              <a:rPr lang="nl-NL" sz="1100" dirty="0" err="1">
                <a:solidFill>
                  <a:srgbClr val="1E568E"/>
                </a:solidFill>
              </a:rPr>
              <a:t>relaxing</a:t>
            </a:r>
            <a:r>
              <a:rPr lang="nl-NL" sz="1100" dirty="0">
                <a:solidFill>
                  <a:srgbClr val="1E568E"/>
                </a:solidFill>
              </a:rPr>
              <a:t> </a:t>
            </a:r>
            <a:r>
              <a:rPr lang="nl-NL" sz="1100" dirty="0" err="1">
                <a:solidFill>
                  <a:srgbClr val="1E568E"/>
                </a:solidFill>
              </a:rPr>
              <a:t>again</a:t>
            </a:r>
            <a:r>
              <a:rPr lang="nl-NL" sz="1100" dirty="0">
                <a:solidFill>
                  <a:srgbClr val="1E568E"/>
                </a:solidFill>
              </a:rPr>
              <a:t>.</a:t>
            </a:r>
          </a:p>
          <a:p>
            <a:pPr algn="just"/>
            <a:r>
              <a:rPr lang="nl-NL" sz="1100" dirty="0">
                <a:solidFill>
                  <a:srgbClr val="1E568E"/>
                </a:solidFill>
              </a:rPr>
              <a:t>•	</a:t>
            </a:r>
            <a:r>
              <a:rPr lang="nl-NL" sz="1100" dirty="0" err="1">
                <a:solidFill>
                  <a:srgbClr val="1E568E"/>
                </a:solidFill>
              </a:rPr>
              <a:t>Swim</a:t>
            </a:r>
            <a:r>
              <a:rPr lang="nl-NL" sz="1100" dirty="0">
                <a:solidFill>
                  <a:srgbClr val="1E568E"/>
                </a:solidFill>
              </a:rPr>
              <a:t> </a:t>
            </a:r>
            <a:r>
              <a:rPr lang="nl-NL" sz="1100" dirty="0" err="1">
                <a:solidFill>
                  <a:srgbClr val="1E568E"/>
                </a:solidFill>
              </a:rPr>
              <a:t>backwards</a:t>
            </a:r>
            <a:endParaRPr lang="nl-NL" sz="1100" dirty="0">
              <a:solidFill>
                <a:srgbClr val="1E568E"/>
              </a:solidFill>
            </a:endParaRPr>
          </a:p>
          <a:p>
            <a:pPr algn="just"/>
            <a:endParaRPr lang="nl-NL" sz="1100" dirty="0">
              <a:solidFill>
                <a:srgbClr val="1E568E"/>
              </a:solidFill>
            </a:endParaRPr>
          </a:p>
          <a:p>
            <a:pPr algn="just"/>
            <a:endParaRPr lang="nl-NL" sz="1100" dirty="0">
              <a:solidFill>
                <a:srgbClr val="1E568E"/>
              </a:solidFill>
            </a:endParaRPr>
          </a:p>
          <a:p>
            <a:pPr algn="just"/>
            <a:r>
              <a:rPr lang="nl-NL" sz="1200" dirty="0" err="1">
                <a:solidFill>
                  <a:srgbClr val="1E568E"/>
                </a:solidFill>
                <a:latin typeface="Segoe Print" panose="02000600000000000000" pitchFamily="2" charset="0"/>
              </a:rPr>
              <a:t>Jellyfish</a:t>
            </a:r>
            <a:r>
              <a:rPr lang="nl-NL" sz="1100" dirty="0">
                <a:solidFill>
                  <a:srgbClr val="1E568E"/>
                </a:solidFill>
              </a:rPr>
              <a:t>: </a:t>
            </a:r>
            <a:r>
              <a:rPr lang="nl-NL" sz="1100" dirty="0" err="1">
                <a:solidFill>
                  <a:srgbClr val="1E568E"/>
                </a:solidFill>
              </a:rPr>
              <a:t>They</a:t>
            </a:r>
            <a:r>
              <a:rPr lang="nl-NL" sz="1100" dirty="0">
                <a:solidFill>
                  <a:srgbClr val="1E568E"/>
                </a:solidFill>
              </a:rPr>
              <a:t> </a:t>
            </a:r>
            <a:r>
              <a:rPr lang="en-US" sz="1100" dirty="0">
                <a:solidFill>
                  <a:srgbClr val="1E568E"/>
                </a:solidFill>
              </a:rPr>
              <a:t>mainly use the currents with which they drift. They can often still move a little bit themselves by making a fluffy movement.</a:t>
            </a:r>
          </a:p>
          <a:p>
            <a:pPr algn="just"/>
            <a:r>
              <a:rPr lang="nl-NL" sz="1100" dirty="0">
                <a:solidFill>
                  <a:srgbClr val="1E568E"/>
                </a:solidFill>
              </a:rPr>
              <a:t>•	Energy </a:t>
            </a:r>
            <a:r>
              <a:rPr lang="nl-NL" sz="1100" dirty="0" err="1">
                <a:solidFill>
                  <a:srgbClr val="1E568E"/>
                </a:solidFill>
              </a:rPr>
              <a:t>efficient</a:t>
            </a:r>
            <a:endParaRPr lang="nl-NL" sz="1100" dirty="0">
              <a:solidFill>
                <a:srgbClr val="1E568E"/>
              </a:solidFill>
            </a:endParaRPr>
          </a:p>
          <a:p>
            <a:pPr algn="just"/>
            <a:endParaRPr lang="nl-NL" sz="1200" dirty="0">
              <a:solidFill>
                <a:srgbClr val="1E568E"/>
              </a:solidFill>
            </a:endParaRPr>
          </a:p>
        </p:txBody>
      </p:sp>
      <p:pic>
        <p:nvPicPr>
          <p:cNvPr id="6" name="Afbeelding 5">
            <a:extLst>
              <a:ext uri="{FF2B5EF4-FFF2-40B4-BE49-F238E27FC236}">
                <a16:creationId xmlns:a16="http://schemas.microsoft.com/office/drawing/2014/main" id="{DA651925-FDCB-4B2B-97DF-B831E0531882}"/>
              </a:ext>
            </a:extLst>
          </p:cNvPr>
          <p:cNvPicPr>
            <a:picLocks noChangeAspect="1"/>
          </p:cNvPicPr>
          <p:nvPr/>
        </p:nvPicPr>
        <p:blipFill rotWithShape="1">
          <a:blip r:embed="rId2">
            <a:extLst>
              <a:ext uri="{28A0092B-C50C-407E-A947-70E740481C1C}">
                <a14:useLocalDpi xmlns:a14="http://schemas.microsoft.com/office/drawing/2010/main" val="0"/>
              </a:ext>
            </a:extLst>
          </a:blip>
          <a:srcRect t="10447"/>
          <a:stretch/>
        </p:blipFill>
        <p:spPr>
          <a:xfrm>
            <a:off x="448497" y="0"/>
            <a:ext cx="6050513" cy="1501116"/>
          </a:xfrm>
          <a:prstGeom prst="rect">
            <a:avLst/>
          </a:prstGeom>
        </p:spPr>
      </p:pic>
      <p:sp>
        <p:nvSpPr>
          <p:cNvPr id="7" name="Tekstvak 6">
            <a:extLst>
              <a:ext uri="{FF2B5EF4-FFF2-40B4-BE49-F238E27FC236}">
                <a16:creationId xmlns:a16="http://schemas.microsoft.com/office/drawing/2014/main" id="{D8EBD77F-279A-40A6-A46B-6946C5E2AD70}"/>
              </a:ext>
            </a:extLst>
          </p:cNvPr>
          <p:cNvSpPr txBox="1"/>
          <p:nvPr/>
        </p:nvSpPr>
        <p:spPr>
          <a:xfrm>
            <a:off x="448497" y="1496668"/>
            <a:ext cx="6050513" cy="369332"/>
          </a:xfrm>
          <a:prstGeom prst="rect">
            <a:avLst/>
          </a:prstGeom>
          <a:solidFill>
            <a:srgbClr val="DF9460"/>
          </a:solidFill>
        </p:spPr>
        <p:txBody>
          <a:bodyPr wrap="square" rtlCol="0">
            <a:spAutoFit/>
          </a:bodyPr>
          <a:lstStyle/>
          <a:p>
            <a:r>
              <a:rPr lang="en-GB" dirty="0">
                <a:solidFill>
                  <a:srgbClr val="E6F4FE"/>
                </a:solidFill>
                <a:latin typeface="Segoe Print" panose="02000600000000000000" pitchFamily="2" charset="0"/>
              </a:rPr>
              <a:t>Examples: </a:t>
            </a:r>
            <a:r>
              <a:rPr lang="en-GB" dirty="0">
                <a:solidFill>
                  <a:srgbClr val="E6F4FE"/>
                </a:solidFill>
              </a:rPr>
              <a:t>worksheet propel in water</a:t>
            </a:r>
            <a:endParaRPr lang="en-GB" dirty="0">
              <a:solidFill>
                <a:srgbClr val="E6F4FE"/>
              </a:solidFill>
              <a:latin typeface="Segoe Print" panose="02000600000000000000" pitchFamily="2" charset="0"/>
            </a:endParaRPr>
          </a:p>
        </p:txBody>
      </p:sp>
      <p:sp>
        <p:nvSpPr>
          <p:cNvPr id="8" name="Rechthoek 7">
            <a:extLst>
              <a:ext uri="{FF2B5EF4-FFF2-40B4-BE49-F238E27FC236}">
                <a16:creationId xmlns:a16="http://schemas.microsoft.com/office/drawing/2014/main" id="{AD3A2A49-E87A-4CC5-8604-1DE17ECA9CCA}"/>
              </a:ext>
            </a:extLst>
          </p:cNvPr>
          <p:cNvSpPr/>
          <p:nvPr/>
        </p:nvSpPr>
        <p:spPr>
          <a:xfrm>
            <a:off x="448497" y="-20217"/>
            <a:ext cx="6050512" cy="65820"/>
          </a:xfrm>
          <a:prstGeom prst="rect">
            <a:avLst/>
          </a:prstGeom>
          <a:solidFill>
            <a:srgbClr val="DF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E568E"/>
              </a:solidFill>
            </a:endParaRPr>
          </a:p>
        </p:txBody>
      </p:sp>
      <p:pic>
        <p:nvPicPr>
          <p:cNvPr id="9" name="Afbeelding 8" descr="Image result for swimming seal">
            <a:extLst>
              <a:ext uri="{FF2B5EF4-FFF2-40B4-BE49-F238E27FC236}">
                <a16:creationId xmlns:a16="http://schemas.microsoft.com/office/drawing/2014/main" id="{7F38B332-AFA7-4133-BF1E-C9C7506095C0}"/>
              </a:ext>
            </a:extLst>
          </p:cNvPr>
          <p:cNvPicPr/>
          <p:nvPr/>
        </p:nvPicPr>
        <p:blipFill rotWithShape="1">
          <a:blip r:embed="rId3" cstate="print">
            <a:extLst>
              <a:ext uri="{28A0092B-C50C-407E-A947-70E740481C1C}">
                <a14:useLocalDpi xmlns:a14="http://schemas.microsoft.com/office/drawing/2010/main" val="0"/>
              </a:ext>
            </a:extLst>
          </a:blip>
          <a:srcRect b="21152"/>
          <a:stretch/>
        </p:blipFill>
        <p:spPr bwMode="auto">
          <a:xfrm>
            <a:off x="4699000" y="1866000"/>
            <a:ext cx="1800009" cy="1012090"/>
          </a:xfrm>
          <a:prstGeom prst="rect">
            <a:avLst/>
          </a:prstGeom>
          <a:noFill/>
          <a:ln>
            <a:noFill/>
          </a:ln>
        </p:spPr>
      </p:pic>
      <p:pic>
        <p:nvPicPr>
          <p:cNvPr id="10" name="Afbeelding 9" descr="Image result for swimming dolfin">
            <a:extLst>
              <a:ext uri="{FF2B5EF4-FFF2-40B4-BE49-F238E27FC236}">
                <a16:creationId xmlns:a16="http://schemas.microsoft.com/office/drawing/2014/main" id="{BE1C3931-67BC-4A6E-8894-733BB2B855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8997" y="4040447"/>
            <a:ext cx="1800009" cy="1027156"/>
          </a:xfrm>
          <a:prstGeom prst="rect">
            <a:avLst/>
          </a:prstGeom>
          <a:noFill/>
          <a:ln>
            <a:noFill/>
          </a:ln>
        </p:spPr>
      </p:pic>
      <p:pic>
        <p:nvPicPr>
          <p:cNvPr id="12" name="Afbeelding 11" descr="Related image">
            <a:extLst>
              <a:ext uri="{FF2B5EF4-FFF2-40B4-BE49-F238E27FC236}">
                <a16:creationId xmlns:a16="http://schemas.microsoft.com/office/drawing/2014/main" id="{F3E58F5A-D91B-4DDA-8B45-F9EA98297F7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4262" y="6123799"/>
            <a:ext cx="1003305" cy="786516"/>
          </a:xfrm>
          <a:prstGeom prst="rect">
            <a:avLst/>
          </a:prstGeom>
          <a:noFill/>
          <a:ln>
            <a:noFill/>
          </a:ln>
        </p:spPr>
      </p:pic>
      <p:pic>
        <p:nvPicPr>
          <p:cNvPr id="13" name="Afbeelding 12" descr="Image result for swimming octopus">
            <a:extLst>
              <a:ext uri="{FF2B5EF4-FFF2-40B4-BE49-F238E27FC236}">
                <a16:creationId xmlns:a16="http://schemas.microsoft.com/office/drawing/2014/main" id="{5B8CDF66-A5F0-4328-9802-792B15E413F4}"/>
              </a:ext>
            </a:extLst>
          </p:cNvPr>
          <p:cNvPicPr/>
          <p:nvPr/>
        </p:nvPicPr>
        <p:blipFill rotWithShape="1">
          <a:blip r:embed="rId6" cstate="print">
            <a:extLst>
              <a:ext uri="{28A0092B-C50C-407E-A947-70E740481C1C}">
                <a14:useLocalDpi xmlns:a14="http://schemas.microsoft.com/office/drawing/2010/main" val="0"/>
              </a:ext>
            </a:extLst>
          </a:blip>
          <a:srcRect b="1887"/>
          <a:stretch/>
        </p:blipFill>
        <p:spPr bwMode="auto">
          <a:xfrm>
            <a:off x="5587838" y="6128015"/>
            <a:ext cx="898307" cy="785013"/>
          </a:xfrm>
          <a:prstGeom prst="rect">
            <a:avLst/>
          </a:prstGeom>
          <a:noFill/>
          <a:ln>
            <a:noFill/>
          </a:ln>
        </p:spPr>
      </p:pic>
      <p:pic>
        <p:nvPicPr>
          <p:cNvPr id="15" name="Afbeelding 14" descr="Image result for swimming lobster">
            <a:extLst>
              <a:ext uri="{FF2B5EF4-FFF2-40B4-BE49-F238E27FC236}">
                <a16:creationId xmlns:a16="http://schemas.microsoft.com/office/drawing/2014/main" id="{9AEE7E06-CF3C-423D-B28E-98A686749D13}"/>
              </a:ext>
            </a:extLst>
          </p:cNvPr>
          <p:cNvPicPr/>
          <p:nvPr/>
        </p:nvPicPr>
        <p:blipFill rotWithShape="1">
          <a:blip r:embed="rId7" cstate="print">
            <a:extLst>
              <a:ext uri="{28A0092B-C50C-407E-A947-70E740481C1C}">
                <a14:useLocalDpi xmlns:a14="http://schemas.microsoft.com/office/drawing/2010/main" val="0"/>
              </a:ext>
            </a:extLst>
          </a:blip>
          <a:srcRect b="7780"/>
          <a:stretch/>
        </p:blipFill>
        <p:spPr bwMode="auto">
          <a:xfrm>
            <a:off x="4694263" y="6928416"/>
            <a:ext cx="1787150" cy="1049978"/>
          </a:xfrm>
          <a:prstGeom prst="rect">
            <a:avLst/>
          </a:prstGeom>
          <a:noFill/>
          <a:ln>
            <a:noFill/>
          </a:ln>
        </p:spPr>
      </p:pic>
      <p:pic>
        <p:nvPicPr>
          <p:cNvPr id="1026" name="Picture 2" descr="Related image">
            <a:extLst>
              <a:ext uri="{FF2B5EF4-FFF2-40B4-BE49-F238E27FC236}">
                <a16:creationId xmlns:a16="http://schemas.microsoft.com/office/drawing/2014/main" id="{AD09D1FD-F5CE-4B23-A631-C10754A3F9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314"/>
          <a:stretch/>
        </p:blipFill>
        <p:spPr bwMode="auto">
          <a:xfrm>
            <a:off x="4696627" y="8019920"/>
            <a:ext cx="1800011" cy="881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auwvintonijn">
            <a:extLst>
              <a:ext uri="{FF2B5EF4-FFF2-40B4-BE49-F238E27FC236}">
                <a16:creationId xmlns:a16="http://schemas.microsoft.com/office/drawing/2014/main" id="{80ECBE04-DC00-42C6-941C-2D6824A1955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219"/>
          <a:stretch/>
        </p:blipFill>
        <p:spPr bwMode="auto">
          <a:xfrm>
            <a:off x="4698997" y="2894718"/>
            <a:ext cx="1800009" cy="112910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a:extLst>
              <a:ext uri="{FF2B5EF4-FFF2-40B4-BE49-F238E27FC236}">
                <a16:creationId xmlns:a16="http://schemas.microsoft.com/office/drawing/2014/main" id="{A6110025-F27E-46C0-9FC7-88DF88D8D7FC}"/>
              </a:ext>
            </a:extLst>
          </p:cNvPr>
          <p:cNvCxnSpPr/>
          <p:nvPr/>
        </p:nvCxnSpPr>
        <p:spPr>
          <a:xfrm>
            <a:off x="448493" y="8879089"/>
            <a:ext cx="6050513" cy="0"/>
          </a:xfrm>
          <a:prstGeom prst="line">
            <a:avLst/>
          </a:prstGeom>
          <a:ln w="28575">
            <a:solidFill>
              <a:srgbClr val="1E568E"/>
            </a:solidFill>
            <a:prstDash val="dashDot"/>
          </a:ln>
        </p:spPr>
        <p:style>
          <a:lnRef idx="1">
            <a:schemeClr val="accent1"/>
          </a:lnRef>
          <a:fillRef idx="0">
            <a:schemeClr val="accent1"/>
          </a:fillRef>
          <a:effectRef idx="0">
            <a:schemeClr val="accent1"/>
          </a:effectRef>
          <a:fontRef idx="minor">
            <a:schemeClr val="tx1"/>
          </a:fontRef>
        </p:style>
      </p:cxnSp>
      <p:pic>
        <p:nvPicPr>
          <p:cNvPr id="20" name="Picture 2" descr="Image result for biomimicry nl">
            <a:extLst>
              <a:ext uri="{FF2B5EF4-FFF2-40B4-BE49-F238E27FC236}">
                <a16:creationId xmlns:a16="http://schemas.microsoft.com/office/drawing/2014/main" id="{BC13617C-2214-425D-832F-19A6DE5C9B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128" y="8962479"/>
            <a:ext cx="1999887" cy="531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zeester doorzichtige photoshop">
            <a:extLst>
              <a:ext uri="{FF2B5EF4-FFF2-40B4-BE49-F238E27FC236}">
                <a16:creationId xmlns:a16="http://schemas.microsoft.com/office/drawing/2014/main" id="{A59AFE71-3D7B-407B-B3DA-8BC3D69E55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99830">
            <a:off x="184633" y="5935939"/>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zeester doorzichtige photoshop">
            <a:extLst>
              <a:ext uri="{FF2B5EF4-FFF2-40B4-BE49-F238E27FC236}">
                <a16:creationId xmlns:a16="http://schemas.microsoft.com/office/drawing/2014/main" id="{CDDD6F69-933D-42EA-A7B5-35B12C2F7B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99830">
            <a:off x="182941" y="7773006"/>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zeester doorzichtige photoshop">
            <a:extLst>
              <a:ext uri="{FF2B5EF4-FFF2-40B4-BE49-F238E27FC236}">
                <a16:creationId xmlns:a16="http://schemas.microsoft.com/office/drawing/2014/main" id="{D3DFFE6A-2E8D-4DCA-8D82-8366BCC2B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99830">
            <a:off x="182941" y="6885127"/>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zeester doorzichtige photoshop">
            <a:extLst>
              <a:ext uri="{FF2B5EF4-FFF2-40B4-BE49-F238E27FC236}">
                <a16:creationId xmlns:a16="http://schemas.microsoft.com/office/drawing/2014/main" id="{978EC8EC-5E15-44DD-9CDE-52FA9609BB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99830">
            <a:off x="182942" y="5048058"/>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zeester doorzichtige photoshop">
            <a:extLst>
              <a:ext uri="{FF2B5EF4-FFF2-40B4-BE49-F238E27FC236}">
                <a16:creationId xmlns:a16="http://schemas.microsoft.com/office/drawing/2014/main" id="{FCFDE067-CFB7-441A-B716-01A866FCCF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99830">
            <a:off x="182943" y="4338336"/>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zeester doorzichtige photoshop">
            <a:extLst>
              <a:ext uri="{FF2B5EF4-FFF2-40B4-BE49-F238E27FC236}">
                <a16:creationId xmlns:a16="http://schemas.microsoft.com/office/drawing/2014/main" id="{AD05DE86-79AD-4C1F-84CB-0581155896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99830">
            <a:off x="184549" y="3001701"/>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zeester doorzichtige photoshop">
            <a:extLst>
              <a:ext uri="{FF2B5EF4-FFF2-40B4-BE49-F238E27FC236}">
                <a16:creationId xmlns:a16="http://schemas.microsoft.com/office/drawing/2014/main" id="{6B768F5A-6013-4134-BB64-A3449F28C1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899830">
            <a:off x="184550" y="1970506"/>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photos.onderwaterwereld.org/P-pileus090501-298.jpg">
            <a:extLst>
              <a:ext uri="{FF2B5EF4-FFF2-40B4-BE49-F238E27FC236}">
                <a16:creationId xmlns:a16="http://schemas.microsoft.com/office/drawing/2014/main" id="{3C419E8A-CE85-4E35-B8BD-5C37625A095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3572"/>
          <a:stretch/>
        </p:blipFill>
        <p:spPr bwMode="auto">
          <a:xfrm>
            <a:off x="4694262" y="5082506"/>
            <a:ext cx="1804743" cy="102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2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8705547-CA7A-4BAD-9BF6-FB5B99B6E5AF}"/>
              </a:ext>
            </a:extLst>
          </p:cNvPr>
          <p:cNvSpPr/>
          <p:nvPr/>
        </p:nvSpPr>
        <p:spPr>
          <a:xfrm>
            <a:off x="4495259" y="1863128"/>
            <a:ext cx="1800010" cy="7158677"/>
          </a:xfrm>
          <a:prstGeom prst="rect">
            <a:avLst/>
          </a:prstGeom>
          <a:solidFill>
            <a:srgbClr val="F5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vak 4">
            <a:extLst>
              <a:ext uri="{FF2B5EF4-FFF2-40B4-BE49-F238E27FC236}">
                <a16:creationId xmlns:a16="http://schemas.microsoft.com/office/drawing/2014/main" id="{013D4818-3908-493D-AD88-CF726FCC8B71}"/>
              </a:ext>
            </a:extLst>
          </p:cNvPr>
          <p:cNvSpPr txBox="1"/>
          <p:nvPr/>
        </p:nvSpPr>
        <p:spPr>
          <a:xfrm>
            <a:off x="448497" y="1866000"/>
            <a:ext cx="4055996" cy="6909584"/>
          </a:xfrm>
          <a:prstGeom prst="rect">
            <a:avLst/>
          </a:prstGeom>
          <a:solidFill>
            <a:srgbClr val="F5DECF"/>
          </a:solidFill>
        </p:spPr>
        <p:txBody>
          <a:bodyPr wrap="square" rtlCol="0">
            <a:spAutoFit/>
          </a:bodyPr>
          <a:lstStyle/>
          <a:p>
            <a:pPr algn="just"/>
            <a:r>
              <a:rPr lang="nl-NL" sz="1200" dirty="0" err="1">
                <a:solidFill>
                  <a:srgbClr val="1E568E"/>
                </a:solidFill>
                <a:latin typeface="Segoe Print" panose="02000600000000000000" pitchFamily="2" charset="0"/>
              </a:rPr>
              <a:t>Cockles</a:t>
            </a:r>
            <a:r>
              <a:rPr lang="nl-NL" sz="1200" dirty="0">
                <a:solidFill>
                  <a:srgbClr val="1E568E"/>
                </a:solidFill>
                <a:latin typeface="Segoe Print" panose="02000600000000000000" pitchFamily="2" charset="0"/>
              </a:rPr>
              <a:t>:</a:t>
            </a:r>
          </a:p>
          <a:p>
            <a:pPr marL="171450" indent="-171450">
              <a:buFont typeface="Arial" panose="020B0604020202020204" pitchFamily="34" charset="0"/>
              <a:buChar char="•"/>
            </a:pPr>
            <a:r>
              <a:rPr lang="en-US" sz="1200" dirty="0">
                <a:solidFill>
                  <a:srgbClr val="1E568E"/>
                </a:solidFill>
              </a:rPr>
              <a:t>Can close their shells so they can catch water inside and keep breathing</a:t>
            </a:r>
            <a:r>
              <a:rPr lang="nl-NL" sz="1200" dirty="0">
                <a:solidFill>
                  <a:srgbClr val="1E568E"/>
                </a:solidFill>
              </a:rPr>
              <a:t>.</a:t>
            </a:r>
          </a:p>
          <a:p>
            <a:pPr marL="171450" indent="-171450">
              <a:buFont typeface="Arial" panose="020B0604020202020204" pitchFamily="34" charset="0"/>
              <a:buChar char="•"/>
            </a:pPr>
            <a:r>
              <a:rPr lang="en-US" sz="1200" dirty="0">
                <a:solidFill>
                  <a:srgbClr val="1E568E"/>
                </a:solidFill>
              </a:rPr>
              <a:t>Can dig themselves into the ground allowing them to survive extreme weather conditions.</a:t>
            </a:r>
          </a:p>
          <a:p>
            <a:pPr marL="171450" indent="-171450">
              <a:buFont typeface="Arial" panose="020B0604020202020204" pitchFamily="34" charset="0"/>
              <a:buChar char="•"/>
            </a:pPr>
            <a:r>
              <a:rPr lang="en-US" sz="1200" dirty="0">
                <a:solidFill>
                  <a:srgbClr val="1E568E"/>
                </a:solidFill>
              </a:rPr>
              <a:t>Their shells are hard so that the incoming waves and the birds cannot destroy them quickly.</a:t>
            </a:r>
          </a:p>
          <a:p>
            <a:endParaRPr lang="nl-NL" sz="1200" dirty="0">
              <a:solidFill>
                <a:srgbClr val="1E568E"/>
              </a:solidFill>
            </a:endParaRPr>
          </a:p>
          <a:p>
            <a:r>
              <a:rPr lang="nl-NL" sz="1200" dirty="0" err="1">
                <a:solidFill>
                  <a:srgbClr val="1E568E"/>
                </a:solidFill>
                <a:latin typeface="Segoe Print" panose="02000600000000000000" pitchFamily="2" charset="0"/>
              </a:rPr>
              <a:t>Crabs</a:t>
            </a:r>
            <a:r>
              <a:rPr lang="nl-NL" sz="1200" dirty="0">
                <a:solidFill>
                  <a:srgbClr val="1E568E"/>
                </a:solidFill>
                <a:latin typeface="Segoe Print" panose="02000600000000000000" pitchFamily="2" charset="0"/>
              </a:rPr>
              <a:t>:</a:t>
            </a:r>
          </a:p>
          <a:p>
            <a:pPr marL="171450" indent="-171450">
              <a:buFont typeface="Arial" panose="020B0604020202020204" pitchFamily="34" charset="0"/>
              <a:buChar char="•"/>
            </a:pPr>
            <a:r>
              <a:rPr lang="en-US" sz="1200" dirty="0">
                <a:solidFill>
                  <a:srgbClr val="1E568E"/>
                </a:solidFill>
              </a:rPr>
              <a:t>Have a thick armor which makes them dry out less quickly.</a:t>
            </a:r>
          </a:p>
          <a:p>
            <a:pPr marL="171450" indent="-171450">
              <a:buFont typeface="Arial" panose="020B0604020202020204" pitchFamily="34" charset="0"/>
              <a:buChar char="•"/>
            </a:pPr>
            <a:r>
              <a:rPr lang="en-US" sz="1200" dirty="0">
                <a:solidFill>
                  <a:srgbClr val="1E568E"/>
                </a:solidFill>
              </a:rPr>
              <a:t>Dig themselves into the ground so they can survive extreme weather conditions.</a:t>
            </a:r>
          </a:p>
          <a:p>
            <a:pPr marL="171450" indent="-171450">
              <a:buFont typeface="Arial" panose="020B0604020202020204" pitchFamily="34" charset="0"/>
              <a:buChar char="•"/>
            </a:pPr>
            <a:r>
              <a:rPr lang="en-US" sz="1200" dirty="0">
                <a:solidFill>
                  <a:srgbClr val="1E568E"/>
                </a:solidFill>
              </a:rPr>
              <a:t>They can walk, so they can look up small pools of water.</a:t>
            </a:r>
          </a:p>
          <a:p>
            <a:endParaRPr lang="nl-NL" sz="1200" dirty="0">
              <a:solidFill>
                <a:srgbClr val="1E568E"/>
              </a:solidFill>
            </a:endParaRPr>
          </a:p>
          <a:p>
            <a:r>
              <a:rPr lang="nl-NL" sz="1200" dirty="0" err="1">
                <a:solidFill>
                  <a:srgbClr val="1E568E"/>
                </a:solidFill>
                <a:latin typeface="Segoe Print" panose="02000600000000000000" pitchFamily="2" charset="0"/>
              </a:rPr>
              <a:t>Mudflat</a:t>
            </a:r>
            <a:r>
              <a:rPr lang="nl-NL" sz="1200" dirty="0">
                <a:solidFill>
                  <a:srgbClr val="1E568E"/>
                </a:solidFill>
                <a:latin typeface="Segoe Print" panose="02000600000000000000" pitchFamily="2" charset="0"/>
              </a:rPr>
              <a:t>: </a:t>
            </a:r>
          </a:p>
          <a:p>
            <a:pPr marL="171450" indent="-171450">
              <a:buFont typeface="Arial" panose="020B0604020202020204" pitchFamily="34" charset="0"/>
              <a:buChar char="•"/>
            </a:pPr>
            <a:r>
              <a:rPr lang="en-US" sz="1200" dirty="0">
                <a:solidFill>
                  <a:srgbClr val="1E568E"/>
                </a:solidFill>
              </a:rPr>
              <a:t>It lives 25 cm below ground so that it can handle the extreme weather conditions.</a:t>
            </a:r>
          </a:p>
          <a:p>
            <a:pPr marL="171450" indent="-171450">
              <a:buFont typeface="Arial" panose="020B0604020202020204" pitchFamily="34" charset="0"/>
              <a:buChar char="•"/>
            </a:pPr>
            <a:r>
              <a:rPr lang="en-US" sz="1200" dirty="0">
                <a:solidFill>
                  <a:srgbClr val="1E568E"/>
                </a:solidFill>
              </a:rPr>
              <a:t>They can adjust their metabolism as the temperature rises, allowing them to survive for a while with anaerobic processes (without oxygen).</a:t>
            </a:r>
          </a:p>
          <a:p>
            <a:endParaRPr lang="nl-NL" sz="1100" dirty="0">
              <a:solidFill>
                <a:srgbClr val="1E568E"/>
              </a:solidFill>
            </a:endParaRPr>
          </a:p>
          <a:p>
            <a:r>
              <a:rPr lang="nl-NL" sz="1200" dirty="0" err="1">
                <a:solidFill>
                  <a:srgbClr val="1E568E"/>
                </a:solidFill>
                <a:latin typeface="Segoe Print" panose="02000600000000000000" pitchFamily="2" charset="0"/>
              </a:rPr>
              <a:t>Seaweed</a:t>
            </a:r>
            <a:r>
              <a:rPr lang="nl-NL" sz="1200" dirty="0">
                <a:solidFill>
                  <a:srgbClr val="1E568E"/>
                </a:solidFill>
                <a:latin typeface="Segoe Print" panose="02000600000000000000" pitchFamily="2" charset="0"/>
              </a:rPr>
              <a:t>: </a:t>
            </a:r>
          </a:p>
          <a:p>
            <a:pPr marL="171450" indent="-171450">
              <a:buFont typeface="Arial" panose="020B0604020202020204" pitchFamily="34" charset="0"/>
              <a:buChar char="•"/>
            </a:pPr>
            <a:r>
              <a:rPr lang="nl-NL" sz="1200" dirty="0">
                <a:solidFill>
                  <a:srgbClr val="1E568E"/>
                </a:solidFill>
              </a:rPr>
              <a:t>Move </a:t>
            </a:r>
            <a:r>
              <a:rPr lang="nl-NL" sz="1200" dirty="0" err="1">
                <a:solidFill>
                  <a:srgbClr val="1E568E"/>
                </a:solidFill>
              </a:rPr>
              <a:t>with</a:t>
            </a:r>
            <a:r>
              <a:rPr lang="nl-NL" sz="1200" dirty="0">
                <a:solidFill>
                  <a:srgbClr val="1E568E"/>
                </a:solidFill>
              </a:rPr>
              <a:t> </a:t>
            </a:r>
            <a:r>
              <a:rPr lang="nl-NL" sz="1200" dirty="0" err="1">
                <a:solidFill>
                  <a:srgbClr val="1E568E"/>
                </a:solidFill>
              </a:rPr>
              <a:t>the</a:t>
            </a:r>
            <a:r>
              <a:rPr lang="nl-NL" sz="1200" dirty="0">
                <a:solidFill>
                  <a:srgbClr val="1E568E"/>
                </a:solidFill>
              </a:rPr>
              <a:t> wave.</a:t>
            </a:r>
          </a:p>
          <a:p>
            <a:pPr marL="171450" indent="-171450">
              <a:buFont typeface="Arial" panose="020B0604020202020204" pitchFamily="34" charset="0"/>
              <a:buChar char="•"/>
            </a:pPr>
            <a:r>
              <a:rPr lang="en-US" sz="1200" dirty="0">
                <a:solidFill>
                  <a:srgbClr val="1E568E"/>
                </a:solidFill>
              </a:rPr>
              <a:t>Made of sturdy material that they do not break down quickly.</a:t>
            </a:r>
          </a:p>
          <a:p>
            <a:pPr marL="171450" indent="-171450">
              <a:buFont typeface="Arial" panose="020B0604020202020204" pitchFamily="34" charset="0"/>
              <a:buChar char="•"/>
            </a:pPr>
            <a:r>
              <a:rPr lang="en-US" sz="1200" dirty="0">
                <a:solidFill>
                  <a:srgbClr val="1E568E"/>
                </a:solidFill>
              </a:rPr>
              <a:t>Are attached to stone or shell.</a:t>
            </a:r>
          </a:p>
          <a:p>
            <a:endParaRPr lang="nl-NL" sz="1200" dirty="0">
              <a:solidFill>
                <a:srgbClr val="1E568E"/>
              </a:solidFill>
            </a:endParaRPr>
          </a:p>
          <a:p>
            <a:r>
              <a:rPr lang="nl-NL" sz="1200" dirty="0" err="1">
                <a:solidFill>
                  <a:srgbClr val="1E568E"/>
                </a:solidFill>
                <a:latin typeface="Segoe Print" panose="02000600000000000000" pitchFamily="2" charset="0"/>
              </a:rPr>
              <a:t>Flatfish</a:t>
            </a:r>
            <a:r>
              <a:rPr lang="nl-NL" sz="1200" dirty="0">
                <a:solidFill>
                  <a:srgbClr val="1E568E"/>
                </a:solidFill>
                <a:latin typeface="Segoe Print" panose="02000600000000000000" pitchFamily="2" charset="0"/>
              </a:rPr>
              <a:t>:</a:t>
            </a:r>
          </a:p>
          <a:p>
            <a:pPr marL="171450" indent="-171450">
              <a:buFont typeface="Arial" panose="020B0604020202020204" pitchFamily="34" charset="0"/>
              <a:buChar char="•"/>
            </a:pPr>
            <a:r>
              <a:rPr lang="en-US" sz="1200" dirty="0">
                <a:solidFill>
                  <a:srgbClr val="1E568E"/>
                </a:solidFill>
              </a:rPr>
              <a:t>Can not fall dry, but because it is flat it can survive in very shallow waters</a:t>
            </a:r>
            <a:r>
              <a:rPr lang="nl-NL" sz="1200" dirty="0">
                <a:solidFill>
                  <a:srgbClr val="1E568E"/>
                </a:solidFill>
              </a:rPr>
              <a:t>.</a:t>
            </a:r>
          </a:p>
          <a:p>
            <a:pPr marL="171450" indent="-171450">
              <a:buFont typeface="Arial" panose="020B0604020202020204" pitchFamily="34" charset="0"/>
              <a:buChar char="•"/>
            </a:pPr>
            <a:r>
              <a:rPr lang="en-US" sz="1200" dirty="0">
                <a:solidFill>
                  <a:srgbClr val="1E568E"/>
                </a:solidFill>
              </a:rPr>
              <a:t>It can bury itself temporarily</a:t>
            </a:r>
            <a:r>
              <a:rPr lang="nl-NL" sz="1200" dirty="0">
                <a:solidFill>
                  <a:srgbClr val="1E568E"/>
                </a:solidFill>
              </a:rPr>
              <a:t>.</a:t>
            </a:r>
          </a:p>
          <a:p>
            <a:pPr marL="171450" indent="-171450">
              <a:buFont typeface="Arial" panose="020B0604020202020204" pitchFamily="34" charset="0"/>
              <a:buChar char="•"/>
            </a:pPr>
            <a:endParaRPr lang="nl-NL" sz="1200" dirty="0">
              <a:solidFill>
                <a:srgbClr val="1E568E"/>
              </a:solidFill>
            </a:endParaRPr>
          </a:p>
          <a:p>
            <a:r>
              <a:rPr lang="nl-NL" sz="1200" dirty="0" err="1">
                <a:solidFill>
                  <a:srgbClr val="1E568E"/>
                </a:solidFill>
                <a:latin typeface="Segoe Print" panose="02000600000000000000" pitchFamily="2" charset="0"/>
              </a:rPr>
              <a:t>Algae</a:t>
            </a:r>
            <a:r>
              <a:rPr lang="nl-NL" sz="1200" dirty="0">
                <a:solidFill>
                  <a:srgbClr val="1E568E"/>
                </a:solidFill>
                <a:latin typeface="Segoe Print" panose="02000600000000000000" pitchFamily="2" charset="0"/>
              </a:rPr>
              <a:t>:</a:t>
            </a:r>
            <a:endParaRPr lang="nl-NL" sz="1100" dirty="0">
              <a:solidFill>
                <a:srgbClr val="1E568E"/>
              </a:solidFill>
            </a:endParaRPr>
          </a:p>
          <a:p>
            <a:pPr marL="171450" indent="-171450">
              <a:buFont typeface="Arial" panose="020B0604020202020204" pitchFamily="34" charset="0"/>
              <a:buChar char="•"/>
            </a:pPr>
            <a:r>
              <a:rPr lang="en-US" sz="1200" dirty="0">
                <a:solidFill>
                  <a:srgbClr val="1E568E"/>
                </a:solidFill>
              </a:rPr>
              <a:t>Float along with the currents of the sea.</a:t>
            </a:r>
          </a:p>
          <a:p>
            <a:pPr marL="171450" indent="-171450">
              <a:buFont typeface="Arial" panose="020B0604020202020204" pitchFamily="34" charset="0"/>
              <a:buChar char="•"/>
            </a:pPr>
            <a:r>
              <a:rPr lang="en-US" sz="1200" dirty="0">
                <a:solidFill>
                  <a:srgbClr val="1E568E"/>
                </a:solidFill>
              </a:rPr>
              <a:t>Can sometimes link together to form larger organisms.</a:t>
            </a:r>
          </a:p>
          <a:p>
            <a:pPr marL="171450" indent="-171450">
              <a:buFont typeface="Arial" panose="020B0604020202020204" pitchFamily="34" charset="0"/>
              <a:buChar char="•"/>
            </a:pPr>
            <a:r>
              <a:rPr lang="en-US" sz="1200" dirty="0">
                <a:solidFill>
                  <a:srgbClr val="1E568E"/>
                </a:solidFill>
              </a:rPr>
              <a:t>Grow quickly in water that is rich in nutrient nutrients.</a:t>
            </a:r>
            <a:endParaRPr lang="nl-NL" sz="1200" dirty="0">
              <a:solidFill>
                <a:srgbClr val="1E568E"/>
              </a:solidFill>
            </a:endParaRPr>
          </a:p>
        </p:txBody>
      </p:sp>
      <p:sp>
        <p:nvSpPr>
          <p:cNvPr id="7" name="Tekstvak 6">
            <a:extLst>
              <a:ext uri="{FF2B5EF4-FFF2-40B4-BE49-F238E27FC236}">
                <a16:creationId xmlns:a16="http://schemas.microsoft.com/office/drawing/2014/main" id="{D8EBD77F-279A-40A6-A46B-6946C5E2AD70}"/>
              </a:ext>
            </a:extLst>
          </p:cNvPr>
          <p:cNvSpPr txBox="1"/>
          <p:nvPr/>
        </p:nvSpPr>
        <p:spPr>
          <a:xfrm>
            <a:off x="448497" y="1496668"/>
            <a:ext cx="6050513" cy="369332"/>
          </a:xfrm>
          <a:prstGeom prst="rect">
            <a:avLst/>
          </a:prstGeom>
          <a:solidFill>
            <a:srgbClr val="DF9460"/>
          </a:solidFill>
        </p:spPr>
        <p:txBody>
          <a:bodyPr wrap="square" rtlCol="0">
            <a:spAutoFit/>
          </a:bodyPr>
          <a:lstStyle/>
          <a:p>
            <a:r>
              <a:rPr lang="en-GB" dirty="0">
                <a:solidFill>
                  <a:srgbClr val="E6F4FE"/>
                </a:solidFill>
                <a:latin typeface="Segoe Print" panose="02000600000000000000" pitchFamily="2" charset="0"/>
              </a:rPr>
              <a:t>Examples: </a:t>
            </a:r>
            <a:r>
              <a:rPr lang="en-GB" dirty="0">
                <a:solidFill>
                  <a:srgbClr val="E6F4FE"/>
                </a:solidFill>
              </a:rPr>
              <a:t>worksheet climate proof building</a:t>
            </a:r>
            <a:endParaRPr lang="en-GB" dirty="0">
              <a:solidFill>
                <a:srgbClr val="E6F4FE"/>
              </a:solidFill>
              <a:latin typeface="Segoe Print" panose="02000600000000000000" pitchFamily="2" charset="0"/>
            </a:endParaRPr>
          </a:p>
        </p:txBody>
      </p:sp>
      <p:sp>
        <p:nvSpPr>
          <p:cNvPr id="8" name="Rechthoek 7">
            <a:extLst>
              <a:ext uri="{FF2B5EF4-FFF2-40B4-BE49-F238E27FC236}">
                <a16:creationId xmlns:a16="http://schemas.microsoft.com/office/drawing/2014/main" id="{AD3A2A49-E87A-4CC5-8604-1DE17ECA9CCA}"/>
              </a:ext>
            </a:extLst>
          </p:cNvPr>
          <p:cNvSpPr/>
          <p:nvPr/>
        </p:nvSpPr>
        <p:spPr>
          <a:xfrm>
            <a:off x="448497" y="-20217"/>
            <a:ext cx="6050512" cy="65820"/>
          </a:xfrm>
          <a:prstGeom prst="rect">
            <a:avLst/>
          </a:prstGeom>
          <a:solidFill>
            <a:srgbClr val="DF9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E568E"/>
              </a:solidFill>
            </a:endParaRPr>
          </a:p>
        </p:txBody>
      </p:sp>
      <p:pic>
        <p:nvPicPr>
          <p:cNvPr id="20" name="Picture 2" descr="Image result for biomimicry nl">
            <a:extLst>
              <a:ext uri="{FF2B5EF4-FFF2-40B4-BE49-F238E27FC236}">
                <a16:creationId xmlns:a16="http://schemas.microsoft.com/office/drawing/2014/main" id="{BC13617C-2214-425D-832F-19A6DE5C9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92" y="9125411"/>
            <a:ext cx="1999887" cy="5314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zeester doorzichtige photoshop">
            <a:extLst>
              <a:ext uri="{FF2B5EF4-FFF2-40B4-BE49-F238E27FC236}">
                <a16:creationId xmlns:a16="http://schemas.microsoft.com/office/drawing/2014/main" id="{A59AFE71-3D7B-407B-B3DA-8BC3D69E5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56511">
            <a:off x="191462" y="5848123"/>
            <a:ext cx="431537" cy="2973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zeester doorzichtige photoshop">
            <a:extLst>
              <a:ext uri="{FF2B5EF4-FFF2-40B4-BE49-F238E27FC236}">
                <a16:creationId xmlns:a16="http://schemas.microsoft.com/office/drawing/2014/main" id="{CDDD6F69-933D-42EA-A7B5-35B12C2F7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99830">
            <a:off x="182941" y="7773006"/>
            <a:ext cx="431537" cy="35089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a:extLst>
              <a:ext uri="{FF2B5EF4-FFF2-40B4-BE49-F238E27FC236}">
                <a16:creationId xmlns:a16="http://schemas.microsoft.com/office/drawing/2014/main" id="{A6110025-F27E-46C0-9FC7-88DF88D8D7FC}"/>
              </a:ext>
            </a:extLst>
          </p:cNvPr>
          <p:cNvCxnSpPr>
            <a:cxnSpLocks/>
          </p:cNvCxnSpPr>
          <p:nvPr/>
        </p:nvCxnSpPr>
        <p:spPr>
          <a:xfrm>
            <a:off x="448492" y="8986188"/>
            <a:ext cx="6043748" cy="35796"/>
          </a:xfrm>
          <a:prstGeom prst="line">
            <a:avLst/>
          </a:prstGeom>
          <a:ln w="28575">
            <a:solidFill>
              <a:srgbClr val="1E568E"/>
            </a:solidFill>
            <a:prstDash val="dashDot"/>
          </a:ln>
        </p:spPr>
        <p:style>
          <a:lnRef idx="1">
            <a:schemeClr val="accent1"/>
          </a:lnRef>
          <a:fillRef idx="0">
            <a:schemeClr val="accent1"/>
          </a:fillRef>
          <a:effectRef idx="0">
            <a:schemeClr val="accent1"/>
          </a:effectRef>
          <a:fontRef idx="minor">
            <a:schemeClr val="tx1"/>
          </a:fontRef>
        </p:style>
      </p:cxnSp>
      <p:pic>
        <p:nvPicPr>
          <p:cNvPr id="23" name="Picture 2" descr="Image result for zeester doorzichtige photoshop">
            <a:extLst>
              <a:ext uri="{FF2B5EF4-FFF2-40B4-BE49-F238E27FC236}">
                <a16:creationId xmlns:a16="http://schemas.microsoft.com/office/drawing/2014/main" id="{D3DFFE6A-2E8D-4DCA-8D82-8366BCC2B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99830">
            <a:off x="182941" y="6885127"/>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zeester doorzichtige photoshop">
            <a:extLst>
              <a:ext uri="{FF2B5EF4-FFF2-40B4-BE49-F238E27FC236}">
                <a16:creationId xmlns:a16="http://schemas.microsoft.com/office/drawing/2014/main" id="{978EC8EC-5E15-44DD-9CDE-52FA9609B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99830">
            <a:off x="182941" y="4522881"/>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zeester doorzichtige photoshop">
            <a:extLst>
              <a:ext uri="{FF2B5EF4-FFF2-40B4-BE49-F238E27FC236}">
                <a16:creationId xmlns:a16="http://schemas.microsoft.com/office/drawing/2014/main" id="{AD05DE86-79AD-4C1F-84CB-058115589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99830">
            <a:off x="183145" y="3231280"/>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zeester doorzichtige photoshop">
            <a:extLst>
              <a:ext uri="{FF2B5EF4-FFF2-40B4-BE49-F238E27FC236}">
                <a16:creationId xmlns:a16="http://schemas.microsoft.com/office/drawing/2014/main" id="{6B768F5A-6013-4134-BB64-A3449F28C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99830">
            <a:off x="184550" y="1970506"/>
            <a:ext cx="431537" cy="350897"/>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a:extLst>
              <a:ext uri="{FF2B5EF4-FFF2-40B4-BE49-F238E27FC236}">
                <a16:creationId xmlns:a16="http://schemas.microsoft.com/office/drawing/2014/main" id="{A3145853-DC97-4828-93B9-13F0EDDC8A3F}"/>
              </a:ext>
            </a:extLst>
          </p:cNvPr>
          <p:cNvPicPr>
            <a:picLocks noChangeAspect="1"/>
          </p:cNvPicPr>
          <p:nvPr/>
        </p:nvPicPr>
        <p:blipFill rotWithShape="1">
          <a:blip r:embed="rId4">
            <a:extLst>
              <a:ext uri="{28A0092B-C50C-407E-A947-70E740481C1C}">
                <a14:useLocalDpi xmlns:a14="http://schemas.microsoft.com/office/drawing/2010/main" val="0"/>
              </a:ext>
            </a:extLst>
          </a:blip>
          <a:srcRect t="29242" b="35023"/>
          <a:stretch/>
        </p:blipFill>
        <p:spPr>
          <a:xfrm>
            <a:off x="448493" y="28319"/>
            <a:ext cx="6050512" cy="1467333"/>
          </a:xfrm>
          <a:prstGeom prst="rect">
            <a:avLst/>
          </a:prstGeom>
        </p:spPr>
      </p:pic>
      <p:pic>
        <p:nvPicPr>
          <p:cNvPr id="29" name="Afbeelding 28" descr="Related image">
            <a:extLst>
              <a:ext uri="{FF2B5EF4-FFF2-40B4-BE49-F238E27FC236}">
                <a16:creationId xmlns:a16="http://schemas.microsoft.com/office/drawing/2014/main" id="{84E97136-16E7-4CBB-832F-5EF70580C309}"/>
              </a:ext>
            </a:extLst>
          </p:cNvPr>
          <p:cNvPicPr/>
          <p:nvPr/>
        </p:nvPicPr>
        <p:blipFill rotWithShape="1">
          <a:blip r:embed="rId5" cstate="print">
            <a:extLst>
              <a:ext uri="{28A0092B-C50C-407E-A947-70E740481C1C}">
                <a14:useLocalDpi xmlns:a14="http://schemas.microsoft.com/office/drawing/2010/main" val="0"/>
              </a:ext>
            </a:extLst>
          </a:blip>
          <a:srcRect l="-667" t="-1874" r="667" b="623"/>
          <a:stretch/>
        </p:blipFill>
        <p:spPr bwMode="auto">
          <a:xfrm>
            <a:off x="4694263" y="1863128"/>
            <a:ext cx="1804742" cy="1383259"/>
          </a:xfrm>
          <a:prstGeom prst="rect">
            <a:avLst/>
          </a:prstGeom>
          <a:noFill/>
          <a:ln>
            <a:noFill/>
          </a:ln>
        </p:spPr>
      </p:pic>
      <p:pic>
        <p:nvPicPr>
          <p:cNvPr id="30" name="Afbeelding 29" descr="Image result for krabben wad">
            <a:extLst>
              <a:ext uri="{FF2B5EF4-FFF2-40B4-BE49-F238E27FC236}">
                <a16:creationId xmlns:a16="http://schemas.microsoft.com/office/drawing/2014/main" id="{D0B081DD-9A40-459B-9317-EF115E3510E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5674" y="3332093"/>
            <a:ext cx="1800010" cy="1115076"/>
          </a:xfrm>
          <a:prstGeom prst="rect">
            <a:avLst/>
          </a:prstGeom>
          <a:noFill/>
          <a:ln>
            <a:noFill/>
          </a:ln>
        </p:spPr>
      </p:pic>
      <p:pic>
        <p:nvPicPr>
          <p:cNvPr id="31" name="Afbeelding 30" descr="Image result for wadpier">
            <a:extLst>
              <a:ext uri="{FF2B5EF4-FFF2-40B4-BE49-F238E27FC236}">
                <a16:creationId xmlns:a16="http://schemas.microsoft.com/office/drawing/2014/main" id="{30D23B32-7C03-49AF-BD37-078F54B5C23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4263" y="4505360"/>
            <a:ext cx="914400" cy="914400"/>
          </a:xfrm>
          <a:prstGeom prst="rect">
            <a:avLst/>
          </a:prstGeom>
          <a:noFill/>
          <a:ln>
            <a:noFill/>
          </a:ln>
        </p:spPr>
      </p:pic>
      <p:pic>
        <p:nvPicPr>
          <p:cNvPr id="32" name="Afbeelding 31" descr="Image result for wadpier">
            <a:extLst>
              <a:ext uri="{FF2B5EF4-FFF2-40B4-BE49-F238E27FC236}">
                <a16:creationId xmlns:a16="http://schemas.microsoft.com/office/drawing/2014/main" id="{03643096-CD68-43B8-B54A-AED0840EA60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4268" y="4505363"/>
            <a:ext cx="914400" cy="914400"/>
          </a:xfrm>
          <a:prstGeom prst="rect">
            <a:avLst/>
          </a:prstGeom>
          <a:noFill/>
          <a:ln>
            <a:noFill/>
          </a:ln>
        </p:spPr>
      </p:pic>
      <p:pic>
        <p:nvPicPr>
          <p:cNvPr id="34" name="Afbeelding 33" descr="Image result for platvis">
            <a:extLst>
              <a:ext uri="{FF2B5EF4-FFF2-40B4-BE49-F238E27FC236}">
                <a16:creationId xmlns:a16="http://schemas.microsoft.com/office/drawing/2014/main" id="{ABFD7620-43D6-4EDD-8281-DBE2739D52B0}"/>
              </a:ext>
            </a:extLst>
          </p:cNvPr>
          <p:cNvPicPr/>
          <p:nvPr/>
        </p:nvPicPr>
        <p:blipFill rotWithShape="1">
          <a:blip r:embed="rId8" cstate="print">
            <a:extLst>
              <a:ext uri="{28A0092B-C50C-407E-A947-70E740481C1C}">
                <a14:useLocalDpi xmlns:a14="http://schemas.microsoft.com/office/drawing/2010/main" val="0"/>
              </a:ext>
            </a:extLst>
          </a:blip>
          <a:srcRect b="18243"/>
          <a:stretch/>
        </p:blipFill>
        <p:spPr bwMode="auto">
          <a:xfrm>
            <a:off x="4686632" y="6659205"/>
            <a:ext cx="1819052" cy="1096433"/>
          </a:xfrm>
          <a:prstGeom prst="rect">
            <a:avLst/>
          </a:prstGeom>
          <a:noFill/>
          <a:ln>
            <a:noFill/>
          </a:ln>
          <a:extLst>
            <a:ext uri="{53640926-AAD7-44D8-BBD7-CCE9431645EC}">
              <a14:shadowObscured xmlns:a14="http://schemas.microsoft.com/office/drawing/2010/main"/>
            </a:ext>
          </a:extLst>
        </p:spPr>
      </p:pic>
      <p:pic>
        <p:nvPicPr>
          <p:cNvPr id="2071" name="Picture 23" descr="Image result for phytoplankton noordzee">
            <a:extLst>
              <a:ext uri="{FF2B5EF4-FFF2-40B4-BE49-F238E27FC236}">
                <a16:creationId xmlns:a16="http://schemas.microsoft.com/office/drawing/2014/main" id="{24B5A68C-E6D5-466A-84F1-25DD71F6D8B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7715"/>
          <a:stretch/>
        </p:blipFill>
        <p:spPr bwMode="auto">
          <a:xfrm>
            <a:off x="4686631" y="7810672"/>
            <a:ext cx="1819052" cy="109643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riemwier hoe vastgehecht">
            <a:extLst>
              <a:ext uri="{FF2B5EF4-FFF2-40B4-BE49-F238E27FC236}">
                <a16:creationId xmlns:a16="http://schemas.microsoft.com/office/drawing/2014/main" id="{F0D8B02A-0B80-43A9-A500-9DB0377ABE06}"/>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Image result for riemwier hoe vastgehecht">
            <a:extLst>
              <a:ext uri="{FF2B5EF4-FFF2-40B4-BE49-F238E27FC236}">
                <a16:creationId xmlns:a16="http://schemas.microsoft.com/office/drawing/2014/main" id="{07460A23-B4AB-4A80-8968-7BD40C7235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4094" y="5451520"/>
            <a:ext cx="1821590" cy="117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6189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499</Words>
  <Application>Microsoft Office PowerPoint</Application>
  <PresentationFormat>A4 (210 x 297 mm)</PresentationFormat>
  <Paragraphs>53</Paragraphs>
  <Slides>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Arial</vt:lpstr>
      <vt:lpstr>Calibri</vt:lpstr>
      <vt:lpstr>Calibri Light</vt:lpstr>
      <vt:lpstr>Segoe Print</vt:lpstr>
      <vt:lpstr>Kantoorthema</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Fleurine Peletier</dc:creator>
  <cp:lastModifiedBy>Denise</cp:lastModifiedBy>
  <cp:revision>9</cp:revision>
  <dcterms:created xsi:type="dcterms:W3CDTF">2017-11-22T07:17:10Z</dcterms:created>
  <dcterms:modified xsi:type="dcterms:W3CDTF">2019-12-16T15:51:31Z</dcterms:modified>
</cp:coreProperties>
</file>