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3" r:id="rId5"/>
    <p:sldId id="264" r:id="rId6"/>
    <p:sldId id="265" r:id="rId7"/>
    <p:sldId id="256" r:id="rId8"/>
    <p:sldId id="266" r:id="rId9"/>
    <p:sldId id="257" r:id="rId10"/>
    <p:sldId id="258" r:id="rId11"/>
    <p:sldId id="262" r:id="rId12"/>
    <p:sldId id="259" r:id="rId13"/>
  </p:sldIdLst>
  <p:sldSz cx="9144000" cy="6858000" type="screen4x3"/>
  <p:notesSz cx="6797675" cy="9926638"/>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2AE04-9CE3-49FA-BF58-7341E25C15F8}" v="24" dt="2020-07-27T17:51:50.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498"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Morávek" userId="32aca4f97674980d" providerId="LiveId" clId="{1EE2AE04-9CE3-49FA-BF58-7341E25C15F8}"/>
    <pc:docChg chg="undo custSel modSld">
      <pc:chgData name="Jan Morávek" userId="32aca4f97674980d" providerId="LiveId" clId="{1EE2AE04-9CE3-49FA-BF58-7341E25C15F8}" dt="2020-07-27T18:37:04.413" v="1009" actId="20577"/>
      <pc:docMkLst>
        <pc:docMk/>
      </pc:docMkLst>
      <pc:sldChg chg="modSp mod">
        <pc:chgData name="Jan Morávek" userId="32aca4f97674980d" providerId="LiveId" clId="{1EE2AE04-9CE3-49FA-BF58-7341E25C15F8}" dt="2020-07-27T17:46:40.553" v="953"/>
        <pc:sldMkLst>
          <pc:docMk/>
          <pc:sldMk cId="0" sldId="256"/>
        </pc:sldMkLst>
        <pc:spChg chg="mod">
          <ac:chgData name="Jan Morávek" userId="32aca4f97674980d" providerId="LiveId" clId="{1EE2AE04-9CE3-49FA-BF58-7341E25C15F8}" dt="2020-07-25T18:21:33.732" v="924" actId="790"/>
          <ac:spMkLst>
            <pc:docMk/>
            <pc:sldMk cId="0" sldId="256"/>
            <ac:spMk id="2" creationId="{D2BE930F-FE4B-4266-BF03-B04D002A15E2}"/>
          </ac:spMkLst>
        </pc:spChg>
        <pc:spChg chg="mod">
          <ac:chgData name="Jan Morávek" userId="32aca4f97674980d" providerId="LiveId" clId="{1EE2AE04-9CE3-49FA-BF58-7341E25C15F8}" dt="2020-07-25T18:21:33.732" v="924" actId="790"/>
          <ac:spMkLst>
            <pc:docMk/>
            <pc:sldMk cId="0" sldId="256"/>
            <ac:spMk id="12" creationId="{84CD7AEB-CF3E-4593-8781-2AE4BEB9B272}"/>
          </ac:spMkLst>
        </pc:spChg>
        <pc:spChg chg="mod">
          <ac:chgData name="Jan Morávek" userId="32aca4f97674980d" providerId="LiveId" clId="{1EE2AE04-9CE3-49FA-BF58-7341E25C15F8}" dt="2020-07-27T17:46:40.553" v="953"/>
          <ac:spMkLst>
            <pc:docMk/>
            <pc:sldMk cId="0" sldId="256"/>
            <ac:spMk id="13" creationId="{145C40AC-A6EC-4327-9C82-36838DDF0E4D}"/>
          </ac:spMkLst>
        </pc:spChg>
      </pc:sldChg>
      <pc:sldChg chg="modSp mod">
        <pc:chgData name="Jan Morávek" userId="32aca4f97674980d" providerId="LiveId" clId="{1EE2AE04-9CE3-49FA-BF58-7341E25C15F8}" dt="2020-07-25T18:20:43.207" v="921" actId="790"/>
        <pc:sldMkLst>
          <pc:docMk/>
          <pc:sldMk cId="0" sldId="257"/>
        </pc:sldMkLst>
        <pc:spChg chg="mod">
          <ac:chgData name="Jan Morávek" userId="32aca4f97674980d" providerId="LiveId" clId="{1EE2AE04-9CE3-49FA-BF58-7341E25C15F8}" dt="2020-07-25T18:20:43.207" v="921" actId="790"/>
          <ac:spMkLst>
            <pc:docMk/>
            <pc:sldMk cId="0" sldId="257"/>
            <ac:spMk id="2" creationId="{54F52E5D-0FC9-4352-973E-325F6C8065F9}"/>
          </ac:spMkLst>
        </pc:spChg>
        <pc:spChg chg="mod">
          <ac:chgData name="Jan Morávek" userId="32aca4f97674980d" providerId="LiveId" clId="{1EE2AE04-9CE3-49FA-BF58-7341E25C15F8}" dt="2020-07-25T18:20:43.207" v="921" actId="790"/>
          <ac:spMkLst>
            <pc:docMk/>
            <pc:sldMk cId="0" sldId="257"/>
            <ac:spMk id="12" creationId="{1F01A5D1-7881-4762-840E-0D30AB0DA6FF}"/>
          </ac:spMkLst>
        </pc:spChg>
        <pc:spChg chg="mod">
          <ac:chgData name="Jan Morávek" userId="32aca4f97674980d" providerId="LiveId" clId="{1EE2AE04-9CE3-49FA-BF58-7341E25C15F8}" dt="2020-07-25T18:20:43.207" v="921" actId="790"/>
          <ac:spMkLst>
            <pc:docMk/>
            <pc:sldMk cId="0" sldId="257"/>
            <ac:spMk id="14" creationId="{9DDFEED3-1B94-4779-A3A2-507E31D44131}"/>
          </ac:spMkLst>
        </pc:spChg>
      </pc:sldChg>
      <pc:sldChg chg="modSp mod">
        <pc:chgData name="Jan Morávek" userId="32aca4f97674980d" providerId="LiveId" clId="{1EE2AE04-9CE3-49FA-BF58-7341E25C15F8}" dt="2020-07-27T18:37:04.413" v="1009" actId="20577"/>
        <pc:sldMkLst>
          <pc:docMk/>
          <pc:sldMk cId="0" sldId="258"/>
        </pc:sldMkLst>
        <pc:spChg chg="mod">
          <ac:chgData name="Jan Morávek" userId="32aca4f97674980d" providerId="LiveId" clId="{1EE2AE04-9CE3-49FA-BF58-7341E25C15F8}" dt="2020-07-25T18:20:55.774" v="922" actId="790"/>
          <ac:spMkLst>
            <pc:docMk/>
            <pc:sldMk cId="0" sldId="258"/>
            <ac:spMk id="2" creationId="{4C70B956-38B1-42F8-940F-FD70DACFD2D6}"/>
          </ac:spMkLst>
        </pc:spChg>
        <pc:spChg chg="mod">
          <ac:chgData name="Jan Morávek" userId="32aca4f97674980d" providerId="LiveId" clId="{1EE2AE04-9CE3-49FA-BF58-7341E25C15F8}" dt="2020-07-25T18:20:55.774" v="922" actId="790"/>
          <ac:spMkLst>
            <pc:docMk/>
            <pc:sldMk cId="0" sldId="258"/>
            <ac:spMk id="12" creationId="{6AC8D918-9DB0-43B1-A8BD-A7EB92A8EEBB}"/>
          </ac:spMkLst>
        </pc:spChg>
        <pc:spChg chg="mod">
          <ac:chgData name="Jan Morávek" userId="32aca4f97674980d" providerId="LiveId" clId="{1EE2AE04-9CE3-49FA-BF58-7341E25C15F8}" dt="2020-07-27T18:37:04.413" v="1009" actId="20577"/>
          <ac:spMkLst>
            <pc:docMk/>
            <pc:sldMk cId="0" sldId="258"/>
            <ac:spMk id="13" creationId="{0EAF2AC2-E777-4030-819C-F5B983590E15}"/>
          </ac:spMkLst>
        </pc:spChg>
      </pc:sldChg>
      <pc:sldChg chg="modSp mod">
        <pc:chgData name="Jan Morávek" userId="32aca4f97674980d" providerId="LiveId" clId="{1EE2AE04-9CE3-49FA-BF58-7341E25C15F8}" dt="2020-07-27T17:54:51.826" v="956" actId="20577"/>
        <pc:sldMkLst>
          <pc:docMk/>
          <pc:sldMk cId="0" sldId="259"/>
        </pc:sldMkLst>
        <pc:spChg chg="mod">
          <ac:chgData name="Jan Morávek" userId="32aca4f97674980d" providerId="LiveId" clId="{1EE2AE04-9CE3-49FA-BF58-7341E25C15F8}" dt="2020-07-25T18:22:06.124" v="926" actId="790"/>
          <ac:spMkLst>
            <pc:docMk/>
            <pc:sldMk cId="0" sldId="259"/>
            <ac:spMk id="11" creationId="{C917092A-D75A-453A-8E1E-502D20F174F7}"/>
          </ac:spMkLst>
        </pc:spChg>
        <pc:spChg chg="mod">
          <ac:chgData name="Jan Morávek" userId="32aca4f97674980d" providerId="LiveId" clId="{1EE2AE04-9CE3-49FA-BF58-7341E25C15F8}" dt="2020-07-27T17:54:51.826" v="956" actId="20577"/>
          <ac:spMkLst>
            <pc:docMk/>
            <pc:sldMk cId="0" sldId="259"/>
            <ac:spMk id="12" creationId="{8C0C6A7C-06CD-426A-844E-C260D80205C3}"/>
          </ac:spMkLst>
        </pc:spChg>
      </pc:sldChg>
      <pc:sldChg chg="modSp mod">
        <pc:chgData name="Jan Morávek" userId="32aca4f97674980d" providerId="LiveId" clId="{1EE2AE04-9CE3-49FA-BF58-7341E25C15F8}" dt="2020-07-27T17:56:07.011" v="964" actId="20577"/>
        <pc:sldMkLst>
          <pc:docMk/>
          <pc:sldMk cId="4032595959" sldId="262"/>
        </pc:sldMkLst>
        <pc:spChg chg="mod">
          <ac:chgData name="Jan Morávek" userId="32aca4f97674980d" providerId="LiveId" clId="{1EE2AE04-9CE3-49FA-BF58-7341E25C15F8}" dt="2020-07-25T18:21:47.416" v="925" actId="790"/>
          <ac:spMkLst>
            <pc:docMk/>
            <pc:sldMk cId="4032595959" sldId="262"/>
            <ac:spMk id="2" creationId="{012E486E-1653-415E-93C2-7777CBFF54A0}"/>
          </ac:spMkLst>
        </pc:spChg>
        <pc:spChg chg="mod">
          <ac:chgData name="Jan Morávek" userId="32aca4f97674980d" providerId="LiveId" clId="{1EE2AE04-9CE3-49FA-BF58-7341E25C15F8}" dt="2020-07-25T18:21:47.416" v="925" actId="790"/>
          <ac:spMkLst>
            <pc:docMk/>
            <pc:sldMk cId="4032595959" sldId="262"/>
            <ac:spMk id="12" creationId="{ABBECFB1-A315-4D3D-855B-FAF7338F49EF}"/>
          </ac:spMkLst>
        </pc:spChg>
        <pc:spChg chg="mod">
          <ac:chgData name="Jan Morávek" userId="32aca4f97674980d" providerId="LiveId" clId="{1EE2AE04-9CE3-49FA-BF58-7341E25C15F8}" dt="2020-07-27T17:56:07.011" v="964" actId="20577"/>
          <ac:spMkLst>
            <pc:docMk/>
            <pc:sldMk cId="4032595959" sldId="262"/>
            <ac:spMk id="14" creationId="{8C227A8E-5D41-46FC-BFE1-5CF880B333F2}"/>
          </ac:spMkLst>
        </pc:spChg>
      </pc:sldChg>
      <pc:sldChg chg="modSp mod">
        <pc:chgData name="Jan Morávek" userId="32aca4f97674980d" providerId="LiveId" clId="{1EE2AE04-9CE3-49FA-BF58-7341E25C15F8}" dt="2020-07-27T18:32:39.028" v="983" actId="20577"/>
        <pc:sldMkLst>
          <pc:docMk/>
          <pc:sldMk cId="133276094" sldId="263"/>
        </pc:sldMkLst>
        <pc:spChg chg="mod">
          <ac:chgData name="Jan Morávek" userId="32aca4f97674980d" providerId="LiveId" clId="{1EE2AE04-9CE3-49FA-BF58-7341E25C15F8}" dt="2020-07-25T18:23:14.985" v="938" actId="790"/>
          <ac:spMkLst>
            <pc:docMk/>
            <pc:sldMk cId="133276094" sldId="263"/>
            <ac:spMk id="2" creationId="{65E2B981-3879-41CE-BC75-C5278A573157}"/>
          </ac:spMkLst>
        </pc:spChg>
        <pc:spChg chg="mod">
          <ac:chgData name="Jan Morávek" userId="32aca4f97674980d" providerId="LiveId" clId="{1EE2AE04-9CE3-49FA-BF58-7341E25C15F8}" dt="2020-07-27T18:32:39.028" v="983" actId="20577"/>
          <ac:spMkLst>
            <pc:docMk/>
            <pc:sldMk cId="133276094" sldId="263"/>
            <ac:spMk id="6" creationId="{D62ACDDF-026B-4C1B-A8D9-6348D9EDA679}"/>
          </ac:spMkLst>
        </pc:spChg>
      </pc:sldChg>
      <pc:sldChg chg="modSp mod">
        <pc:chgData name="Jan Morávek" userId="32aca4f97674980d" providerId="LiveId" clId="{1EE2AE04-9CE3-49FA-BF58-7341E25C15F8}" dt="2020-07-27T18:33:26.114" v="984" actId="20577"/>
        <pc:sldMkLst>
          <pc:docMk/>
          <pc:sldMk cId="2434743666" sldId="264"/>
        </pc:sldMkLst>
        <pc:spChg chg="mod">
          <ac:chgData name="Jan Morávek" userId="32aca4f97674980d" providerId="LiveId" clId="{1EE2AE04-9CE3-49FA-BF58-7341E25C15F8}" dt="2020-07-27T18:33:26.114" v="984" actId="20577"/>
          <ac:spMkLst>
            <pc:docMk/>
            <pc:sldMk cId="2434743666" sldId="264"/>
            <ac:spMk id="2" creationId="{19B59AFF-A8D5-4D8D-A1F5-C79AF17A78C4}"/>
          </ac:spMkLst>
        </pc:spChg>
        <pc:spChg chg="mod">
          <ac:chgData name="Jan Morávek" userId="32aca4f97674980d" providerId="LiveId" clId="{1EE2AE04-9CE3-49FA-BF58-7341E25C15F8}" dt="2020-07-25T18:24:04.152" v="951" actId="790"/>
          <ac:spMkLst>
            <pc:docMk/>
            <pc:sldMk cId="2434743666" sldId="264"/>
            <ac:spMk id="11" creationId="{04D47826-B082-4B38-958D-EB16105E350B}"/>
          </ac:spMkLst>
        </pc:spChg>
      </pc:sldChg>
      <pc:sldChg chg="modSp mod">
        <pc:chgData name="Jan Morávek" userId="32aca4f97674980d" providerId="LiveId" clId="{1EE2AE04-9CE3-49FA-BF58-7341E25C15F8}" dt="2020-07-25T18:24:17.835" v="952" actId="790"/>
        <pc:sldMkLst>
          <pc:docMk/>
          <pc:sldMk cId="4014364591" sldId="265"/>
        </pc:sldMkLst>
        <pc:spChg chg="mod">
          <ac:chgData name="Jan Morávek" userId="32aca4f97674980d" providerId="LiveId" clId="{1EE2AE04-9CE3-49FA-BF58-7341E25C15F8}" dt="2020-07-25T18:19:22.960" v="920" actId="6549"/>
          <ac:spMkLst>
            <pc:docMk/>
            <pc:sldMk cId="4014364591" sldId="265"/>
            <ac:spMk id="2" creationId="{19B59AFF-A8D5-4D8D-A1F5-C79AF17A78C4}"/>
          </ac:spMkLst>
        </pc:spChg>
        <pc:spChg chg="mod">
          <ac:chgData name="Jan Morávek" userId="32aca4f97674980d" providerId="LiveId" clId="{1EE2AE04-9CE3-49FA-BF58-7341E25C15F8}" dt="2020-07-25T18:24:17.835" v="952" actId="790"/>
          <ac:spMkLst>
            <pc:docMk/>
            <pc:sldMk cId="4014364591" sldId="265"/>
            <ac:spMk id="5" creationId="{8FBFE387-C4F7-45D9-8689-4623B748A5D6}"/>
          </ac:spMkLst>
        </pc:spChg>
      </pc:sldChg>
      <pc:sldChg chg="modSp mod">
        <pc:chgData name="Jan Morávek" userId="32aca4f97674980d" providerId="LiveId" clId="{1EE2AE04-9CE3-49FA-BF58-7341E25C15F8}" dt="2020-07-27T18:34:44.140" v="1000" actId="20577"/>
        <pc:sldMkLst>
          <pc:docMk/>
          <pc:sldMk cId="2108752558" sldId="266"/>
        </pc:sldMkLst>
        <pc:spChg chg="mod">
          <ac:chgData name="Jan Morávek" userId="32aca4f97674980d" providerId="LiveId" clId="{1EE2AE04-9CE3-49FA-BF58-7341E25C15F8}" dt="2020-07-25T18:21:17.377" v="923" actId="790"/>
          <ac:spMkLst>
            <pc:docMk/>
            <pc:sldMk cId="2108752558" sldId="266"/>
            <ac:spMk id="4" creationId="{9BEE6D9F-0287-4FF3-A414-E7F5F473F577}"/>
          </ac:spMkLst>
        </pc:spChg>
        <pc:spChg chg="mod">
          <ac:chgData name="Jan Morávek" userId="32aca4f97674980d" providerId="LiveId" clId="{1EE2AE04-9CE3-49FA-BF58-7341E25C15F8}" dt="2020-07-25T18:21:17.377" v="923" actId="790"/>
          <ac:spMkLst>
            <pc:docMk/>
            <pc:sldMk cId="2108752558" sldId="266"/>
            <ac:spMk id="8" creationId="{D638257C-86A8-444C-90A4-0FF6873A483A}"/>
          </ac:spMkLst>
        </pc:spChg>
        <pc:spChg chg="mod">
          <ac:chgData name="Jan Morávek" userId="32aca4f97674980d" providerId="LiveId" clId="{1EE2AE04-9CE3-49FA-BF58-7341E25C15F8}" dt="2020-07-27T18:34:44.140" v="1000" actId="20577"/>
          <ac:spMkLst>
            <pc:docMk/>
            <pc:sldMk cId="2108752558" sldId="266"/>
            <ac:spMk id="9" creationId="{4A959FFB-53B6-4449-907F-D66ABC9E9B2F}"/>
          </ac:spMkLst>
        </pc:spChg>
        <pc:spChg chg="mod">
          <ac:chgData name="Jan Morávek" userId="32aca4f97674980d" providerId="LiveId" clId="{1EE2AE04-9CE3-49FA-BF58-7341E25C15F8}" dt="2020-07-25T18:21:17.377" v="923" actId="790"/>
          <ac:spMkLst>
            <pc:docMk/>
            <pc:sldMk cId="2108752558" sldId="266"/>
            <ac:spMk id="11" creationId="{523DFCD9-8D10-450C-9E91-974DDD8408D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a:p>
        </p:txBody>
      </p:sp>
      <p:sp>
        <p:nvSpPr>
          <p:cNvPr id="4" name="Date Placeholder 3"/>
          <p:cNvSpPr>
            <a:spLocks noGrp="1"/>
          </p:cNvSpPr>
          <p:nvPr>
            <p:ph type="dt" sz="half" idx="10"/>
          </p:nvPr>
        </p:nvSpPr>
        <p:spPr/>
        <p:txBody>
          <a:bodyPr/>
          <a:lstStyle/>
          <a:p>
            <a:fld id="{DB839E7B-D884-4469-82AB-7C5D82815DB7}" type="datetimeFigureOut">
              <a:rPr lang="bg-BG" smtClean="0"/>
              <a:pPr/>
              <a:t>7.10.2021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3B335BC-B1E7-49C9-8A5E-FB67C895D0AA}"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DB839E7B-D884-4469-82AB-7C5D82815DB7}" type="datetimeFigureOut">
              <a:rPr lang="bg-BG" smtClean="0"/>
              <a:pPr/>
              <a:t>7.10.2021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3B335BC-B1E7-49C9-8A5E-FB67C895D0AA}"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DB839E7B-D884-4469-82AB-7C5D82815DB7}" type="datetimeFigureOut">
              <a:rPr lang="bg-BG" smtClean="0"/>
              <a:pPr/>
              <a:t>7.10.2021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3B335BC-B1E7-49C9-8A5E-FB67C895D0AA}"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DB839E7B-D884-4469-82AB-7C5D82815DB7}" type="datetimeFigureOut">
              <a:rPr lang="bg-BG" smtClean="0"/>
              <a:pPr/>
              <a:t>7.10.2021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3B335BC-B1E7-49C9-8A5E-FB67C895D0AA}"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839E7B-D884-4469-82AB-7C5D82815DB7}" type="datetimeFigureOut">
              <a:rPr lang="bg-BG" smtClean="0"/>
              <a:pPr/>
              <a:t>7.10.2021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3B335BC-B1E7-49C9-8A5E-FB67C895D0AA}"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a:spLocks noGrp="1"/>
          </p:cNvSpPr>
          <p:nvPr>
            <p:ph type="dt" sz="half" idx="10"/>
          </p:nvPr>
        </p:nvSpPr>
        <p:spPr/>
        <p:txBody>
          <a:bodyPr/>
          <a:lstStyle/>
          <a:p>
            <a:fld id="{DB839E7B-D884-4469-82AB-7C5D82815DB7}" type="datetimeFigureOut">
              <a:rPr lang="bg-BG" smtClean="0"/>
              <a:pPr/>
              <a:t>7.10.2021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F3B335BC-B1E7-49C9-8A5E-FB67C895D0AA}"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a:spLocks noGrp="1"/>
          </p:cNvSpPr>
          <p:nvPr>
            <p:ph type="dt" sz="half" idx="10"/>
          </p:nvPr>
        </p:nvSpPr>
        <p:spPr/>
        <p:txBody>
          <a:bodyPr/>
          <a:lstStyle/>
          <a:p>
            <a:fld id="{DB839E7B-D884-4469-82AB-7C5D82815DB7}" type="datetimeFigureOut">
              <a:rPr lang="bg-BG" smtClean="0"/>
              <a:pPr/>
              <a:t>7.10.2021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F3B335BC-B1E7-49C9-8A5E-FB67C895D0AA}"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2"/>
          <p:cNvSpPr>
            <a:spLocks noGrp="1"/>
          </p:cNvSpPr>
          <p:nvPr>
            <p:ph type="dt" sz="half" idx="10"/>
          </p:nvPr>
        </p:nvSpPr>
        <p:spPr/>
        <p:txBody>
          <a:bodyPr/>
          <a:lstStyle/>
          <a:p>
            <a:fld id="{DB839E7B-D884-4469-82AB-7C5D82815DB7}" type="datetimeFigureOut">
              <a:rPr lang="bg-BG" smtClean="0"/>
              <a:pPr/>
              <a:t>7.10.2021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F3B335BC-B1E7-49C9-8A5E-FB67C895D0AA}"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39E7B-D884-4469-82AB-7C5D82815DB7}" type="datetimeFigureOut">
              <a:rPr lang="bg-BG" smtClean="0"/>
              <a:pPr/>
              <a:t>7.10.2021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F3B335BC-B1E7-49C9-8A5E-FB67C895D0AA}"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839E7B-D884-4469-82AB-7C5D82815DB7}" type="datetimeFigureOut">
              <a:rPr lang="bg-BG" smtClean="0"/>
              <a:pPr/>
              <a:t>7.10.2021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F3B335BC-B1E7-49C9-8A5E-FB67C895D0AA}"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839E7B-D884-4469-82AB-7C5D82815DB7}" type="datetimeFigureOut">
              <a:rPr lang="bg-BG" smtClean="0"/>
              <a:pPr/>
              <a:t>7.10.2021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F3B335BC-B1E7-49C9-8A5E-FB67C895D0AA}"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39E7B-D884-4469-82AB-7C5D82815DB7}" type="datetimeFigureOut">
              <a:rPr lang="bg-BG" smtClean="0"/>
              <a:pPr/>
              <a:t>7.10.2021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335BC-B1E7-49C9-8A5E-FB67C895D0AA}"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commons.wikimedia.org/wiki/File:Ants_walking_in_line_back_to_their_nest.jpg" TargetMode="External"/><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File:A_Brand_New_ASDA_Mercedes_Benz_Sprinter_Delivery_Van.jpg" TargetMode="External"/><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Ants_walking_in_line_back_to_their_nest.jpg" TargetMode="External"/><Relationship Id="rId7" Type="http://schemas.openxmlformats.org/officeDocument/2006/relationships/hyperlink" Target="http://en.wikipedia.org/wiki/File:A_Brand_New_ASDA_Mercedes_Benz_Sprinter_Delivery_Van.jpg"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s://www.youtube.com/watch?v=qfeymoF8pb4" TargetMode="Externa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B981-3879-41CE-BC75-C5278A573157}"/>
              </a:ext>
            </a:extLst>
          </p:cNvPr>
          <p:cNvSpPr>
            <a:spLocks noGrp="1"/>
          </p:cNvSpPr>
          <p:nvPr>
            <p:ph type="ctrTitle"/>
          </p:nvPr>
        </p:nvSpPr>
        <p:spPr>
          <a:xfrm>
            <a:off x="396652" y="2564904"/>
            <a:ext cx="8350696" cy="1470025"/>
          </a:xfrm>
        </p:spPr>
        <p:txBody>
          <a:bodyPr/>
          <a:lstStyle/>
          <a:p>
            <a:r>
              <a:rPr lang="cs-CZ"/>
              <a:t>Co pro mě kdy příroda udělala?</a:t>
            </a:r>
          </a:p>
        </p:txBody>
      </p:sp>
      <p:pic>
        <p:nvPicPr>
          <p:cNvPr id="5" name="Picture 4">
            <a:extLst>
              <a:ext uri="{FF2B5EF4-FFF2-40B4-BE49-F238E27FC236}">
                <a16:creationId xmlns:a16="http://schemas.microsoft.com/office/drawing/2014/main" id="{454F7714-25DC-4A18-8F53-1AD273DA16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 y="153010"/>
            <a:ext cx="2242640" cy="1362386"/>
          </a:xfrm>
          <a:prstGeom prst="rect">
            <a:avLst/>
          </a:prstGeom>
        </p:spPr>
      </p:pic>
    </p:spTree>
    <p:extLst>
      <p:ext uri="{BB962C8B-B14F-4D97-AF65-F5344CB8AC3E}">
        <p14:creationId xmlns:p14="http://schemas.microsoft.com/office/powerpoint/2010/main" val="133276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9AFF-A8D5-4D8D-A1F5-C79AF17A78C4}"/>
              </a:ext>
            </a:extLst>
          </p:cNvPr>
          <p:cNvSpPr>
            <a:spLocks noGrp="1"/>
          </p:cNvSpPr>
          <p:nvPr>
            <p:ph type="title"/>
          </p:nvPr>
        </p:nvSpPr>
        <p:spPr>
          <a:xfrm>
            <a:off x="457200" y="260648"/>
            <a:ext cx="8229600" cy="1143000"/>
          </a:xfrm>
        </p:spPr>
        <p:txBody>
          <a:bodyPr>
            <a:normAutofit fontScale="90000"/>
          </a:bodyPr>
          <a:lstStyle/>
          <a:p>
            <a:r>
              <a:rPr lang="cs-CZ" sz="2800" dirty="0"/>
              <a:t>Prohlédněte si tyto biologické druhy. Každý z nich se stal inspirací pro jeden lidský vynález… uhodnete pro který?</a:t>
            </a:r>
          </a:p>
        </p:txBody>
      </p:sp>
      <p:pic>
        <p:nvPicPr>
          <p:cNvPr id="4" name="Picture 3" descr="C:\Users\stoyan\Desktop\dnes\namibian-fog-beetle.jpg">
            <a:extLst>
              <a:ext uri="{FF2B5EF4-FFF2-40B4-BE49-F238E27FC236}">
                <a16:creationId xmlns:a16="http://schemas.microsoft.com/office/drawing/2014/main" id="{E115ABB0-CC77-492C-956E-4F4A7EACEBEA}"/>
              </a:ext>
            </a:extLst>
          </p:cNvPr>
          <p:cNvPicPr/>
          <p:nvPr/>
        </p:nvPicPr>
        <p:blipFill>
          <a:blip r:embed="rId2" cstate="print"/>
          <a:srcRect/>
          <a:stretch>
            <a:fillRect/>
          </a:stretch>
        </p:blipFill>
        <p:spPr bwMode="auto">
          <a:xfrm>
            <a:off x="323527" y="1790028"/>
            <a:ext cx="2952328" cy="1856192"/>
          </a:xfrm>
          <a:prstGeom prst="rect">
            <a:avLst/>
          </a:prstGeom>
          <a:noFill/>
          <a:ln w="9525">
            <a:noFill/>
            <a:miter lim="800000"/>
            <a:headEnd/>
            <a:tailEnd/>
          </a:ln>
        </p:spPr>
      </p:pic>
      <p:pic>
        <p:nvPicPr>
          <p:cNvPr id="5" name="Picture 4" descr="Lotus_Nelumbo_nucifera_Water_Drops_2654px.jpg">
            <a:extLst>
              <a:ext uri="{FF2B5EF4-FFF2-40B4-BE49-F238E27FC236}">
                <a16:creationId xmlns:a16="http://schemas.microsoft.com/office/drawing/2014/main" id="{5B5E2091-CC39-4661-AE60-66A3E3D4206E}"/>
              </a:ext>
            </a:extLst>
          </p:cNvPr>
          <p:cNvPicPr>
            <a:picLocks noChangeAspect="1"/>
          </p:cNvPicPr>
          <p:nvPr/>
        </p:nvPicPr>
        <p:blipFill rotWithShape="1">
          <a:blip r:embed="rId3" cstate="print"/>
          <a:srcRect t="5173"/>
          <a:stretch/>
        </p:blipFill>
        <p:spPr>
          <a:xfrm>
            <a:off x="3275856" y="1790028"/>
            <a:ext cx="2592288" cy="1856141"/>
          </a:xfrm>
          <a:prstGeom prst="rect">
            <a:avLst/>
          </a:prstGeom>
        </p:spPr>
      </p:pic>
      <p:pic>
        <p:nvPicPr>
          <p:cNvPr id="6" name="Picture 5" descr="Hedera-Helix-Hibernica-a.jpg">
            <a:extLst>
              <a:ext uri="{FF2B5EF4-FFF2-40B4-BE49-F238E27FC236}">
                <a16:creationId xmlns:a16="http://schemas.microsoft.com/office/drawing/2014/main" id="{97B5E282-7EC3-493F-BB8D-22F4ECA4AE45}"/>
              </a:ext>
            </a:extLst>
          </p:cNvPr>
          <p:cNvPicPr>
            <a:picLocks noChangeAspect="1"/>
          </p:cNvPicPr>
          <p:nvPr/>
        </p:nvPicPr>
        <p:blipFill>
          <a:blip r:embed="rId4" cstate="print"/>
          <a:stretch>
            <a:fillRect/>
          </a:stretch>
        </p:blipFill>
        <p:spPr>
          <a:xfrm>
            <a:off x="5868144" y="1790028"/>
            <a:ext cx="2448271" cy="1856141"/>
          </a:xfrm>
          <a:prstGeom prst="rect">
            <a:avLst/>
          </a:prstGeom>
        </p:spPr>
      </p:pic>
      <p:pic>
        <p:nvPicPr>
          <p:cNvPr id="7" name="Picture 6" descr="humpbackwhale_feature.jpg">
            <a:extLst>
              <a:ext uri="{FF2B5EF4-FFF2-40B4-BE49-F238E27FC236}">
                <a16:creationId xmlns:a16="http://schemas.microsoft.com/office/drawing/2014/main" id="{A9E80C3A-F2F2-4FA5-80E7-A901A374FB3A}"/>
              </a:ext>
            </a:extLst>
          </p:cNvPr>
          <p:cNvPicPr/>
          <p:nvPr/>
        </p:nvPicPr>
        <p:blipFill>
          <a:blip r:embed="rId5" cstate="print"/>
          <a:stretch>
            <a:fillRect/>
          </a:stretch>
        </p:blipFill>
        <p:spPr>
          <a:xfrm>
            <a:off x="0" y="4139901"/>
            <a:ext cx="2943160" cy="1944216"/>
          </a:xfrm>
          <a:prstGeom prst="rect">
            <a:avLst/>
          </a:prstGeom>
        </p:spPr>
      </p:pic>
      <p:pic>
        <p:nvPicPr>
          <p:cNvPr id="8" name="il_fi" descr="http://www.getintravel.com/wp-content/uploads/2012/05/massive-cathedral-termite-mounds-nasutitermes-triodae-in-kakadu-national-park-australia-1600x1066.jpg">
            <a:extLst>
              <a:ext uri="{FF2B5EF4-FFF2-40B4-BE49-F238E27FC236}">
                <a16:creationId xmlns:a16="http://schemas.microsoft.com/office/drawing/2014/main" id="{8B3FD889-1A30-486A-943A-122CD81469D6}"/>
              </a:ext>
            </a:extLst>
          </p:cNvPr>
          <p:cNvPicPr/>
          <p:nvPr/>
        </p:nvPicPr>
        <p:blipFill rotWithShape="1">
          <a:blip r:embed="rId6" cstate="print"/>
          <a:srcRect r="2042"/>
          <a:stretch/>
        </p:blipFill>
        <p:spPr bwMode="auto">
          <a:xfrm>
            <a:off x="2943160" y="4139901"/>
            <a:ext cx="3154610" cy="1944216"/>
          </a:xfrm>
          <a:prstGeom prst="rect">
            <a:avLst/>
          </a:prstGeom>
          <a:noFill/>
          <a:ln w="9525">
            <a:noFill/>
            <a:miter lim="800000"/>
            <a:headEnd/>
            <a:tailEnd/>
          </a:ln>
        </p:spPr>
      </p:pic>
      <p:grpSp>
        <p:nvGrpSpPr>
          <p:cNvPr id="9" name="Group 8">
            <a:extLst>
              <a:ext uri="{FF2B5EF4-FFF2-40B4-BE49-F238E27FC236}">
                <a16:creationId xmlns:a16="http://schemas.microsoft.com/office/drawing/2014/main" id="{26288D5A-D5F0-472A-BBBD-0E1EB798C557}"/>
              </a:ext>
            </a:extLst>
          </p:cNvPr>
          <p:cNvGrpSpPr/>
          <p:nvPr/>
        </p:nvGrpSpPr>
        <p:grpSpPr>
          <a:xfrm>
            <a:off x="6097770" y="4139901"/>
            <a:ext cx="3154610" cy="2097411"/>
            <a:chOff x="0" y="0"/>
            <a:chExt cx="5943600" cy="3594100"/>
          </a:xfrm>
        </p:grpSpPr>
        <p:pic>
          <p:nvPicPr>
            <p:cNvPr id="10" name="Picture 9">
              <a:extLst>
                <a:ext uri="{FF2B5EF4-FFF2-40B4-BE49-F238E27FC236}">
                  <a16:creationId xmlns:a16="http://schemas.microsoft.com/office/drawing/2014/main" id="{47E4742A-0710-4E43-BD53-DDC1BB2A861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0" y="0"/>
              <a:ext cx="5943600" cy="3343275"/>
            </a:xfrm>
            <a:prstGeom prst="rect">
              <a:avLst/>
            </a:prstGeom>
          </p:spPr>
        </p:pic>
        <p:sp>
          <p:nvSpPr>
            <p:cNvPr id="11" name="Text Box 14">
              <a:extLst>
                <a:ext uri="{FF2B5EF4-FFF2-40B4-BE49-F238E27FC236}">
                  <a16:creationId xmlns:a16="http://schemas.microsoft.com/office/drawing/2014/main" id="{04D47826-B082-4B38-958D-EB16105E350B}"/>
                </a:ext>
              </a:extLst>
            </p:cNvPr>
            <p:cNvSpPr txBox="1"/>
            <p:nvPr/>
          </p:nvSpPr>
          <p:spPr>
            <a:xfrm>
              <a:off x="0" y="3343275"/>
              <a:ext cx="5943600" cy="25082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cs-CZ" sz="900" u="sng">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8"/>
                </a:rPr>
                <a:t>Tento snímek</a:t>
              </a:r>
              <a:r>
                <a:rPr lang="cs-CZ" sz="900">
                  <a:effectLst/>
                  <a:latin typeface="Comic Sans MS" panose="030F0702030302020204" pitchFamily="66" charset="0"/>
                  <a:ea typeface="Times New Roman" panose="02020603050405020304" pitchFamily="18" charset="0"/>
                  <a:cs typeface="Times New Roman" panose="02020603050405020304" pitchFamily="18" charset="0"/>
                </a:rPr>
                <a:t> neznámého autora podléhá licenci </a:t>
              </a:r>
              <a:r>
                <a:rPr lang="cs-CZ" sz="900" u="sng">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9"/>
                </a:rPr>
                <a:t>CC BY-SA</a:t>
              </a:r>
              <a:endParaRPr lang="cs-CZ" sz="1200">
                <a:effectLst/>
                <a:latin typeface="Comic Sans MS" panose="030F0702030302020204" pitchFamily="66"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34743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9AFF-A8D5-4D8D-A1F5-C79AF17A78C4}"/>
              </a:ext>
            </a:extLst>
          </p:cNvPr>
          <p:cNvSpPr>
            <a:spLocks noGrp="1"/>
          </p:cNvSpPr>
          <p:nvPr>
            <p:ph type="title"/>
          </p:nvPr>
        </p:nvSpPr>
        <p:spPr>
          <a:xfrm>
            <a:off x="474303" y="353236"/>
            <a:ext cx="8229600" cy="1143000"/>
          </a:xfrm>
        </p:spPr>
        <p:txBody>
          <a:bodyPr>
            <a:normAutofit fontScale="90000"/>
          </a:bodyPr>
          <a:lstStyle/>
          <a:p>
            <a:r>
              <a:rPr lang="cs-CZ" sz="2800" dirty="0"/>
              <a:t>Odpovědi jsou zde</a:t>
            </a:r>
            <a:r>
              <a:rPr lang="en-GB" sz="2800" dirty="0"/>
              <a:t>. </a:t>
            </a:r>
            <a:br>
              <a:rPr lang="en-GB" sz="2800" dirty="0"/>
            </a:br>
            <a:r>
              <a:rPr lang="cs-CZ" sz="2800" dirty="0"/>
              <a:t>Přiřaďte je k biologickým druhům, kterými se inspirovaly</a:t>
            </a:r>
            <a:endParaRPr lang="en-GB" sz="2800" dirty="0"/>
          </a:p>
        </p:txBody>
      </p:sp>
      <p:pic>
        <p:nvPicPr>
          <p:cNvPr id="9" name="Picture 8">
            <a:extLst>
              <a:ext uri="{FF2B5EF4-FFF2-40B4-BE49-F238E27FC236}">
                <a16:creationId xmlns:a16="http://schemas.microsoft.com/office/drawing/2014/main" id="{649611C5-CD16-41F4-B15B-924ED4EAD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197" y="1988113"/>
            <a:ext cx="2667891" cy="1856192"/>
          </a:xfrm>
          <a:prstGeom prst="rect">
            <a:avLst/>
          </a:prstGeom>
        </p:spPr>
      </p:pic>
      <p:pic>
        <p:nvPicPr>
          <p:cNvPr id="10" name="Picture 9" descr="C:\Users\stoyan\Desktop\dnes\foto stena.jpg">
            <a:extLst>
              <a:ext uri="{FF2B5EF4-FFF2-40B4-BE49-F238E27FC236}">
                <a16:creationId xmlns:a16="http://schemas.microsoft.com/office/drawing/2014/main" id="{CCA83C2C-F9DD-4393-8052-A1A6B2F4B3D9}"/>
              </a:ext>
            </a:extLst>
          </p:cNvPr>
          <p:cNvPicPr/>
          <p:nvPr/>
        </p:nvPicPr>
        <p:blipFill>
          <a:blip r:embed="rId3" cstate="print"/>
          <a:srcRect/>
          <a:stretch>
            <a:fillRect/>
          </a:stretch>
        </p:blipFill>
        <p:spPr bwMode="auto">
          <a:xfrm>
            <a:off x="7869" y="4094186"/>
            <a:ext cx="3024336" cy="1856192"/>
          </a:xfrm>
          <a:prstGeom prst="rect">
            <a:avLst/>
          </a:prstGeom>
          <a:noFill/>
          <a:ln w="9525">
            <a:noFill/>
            <a:miter lim="800000"/>
            <a:headEnd/>
            <a:tailEnd/>
          </a:ln>
        </p:spPr>
      </p:pic>
      <p:pic>
        <p:nvPicPr>
          <p:cNvPr id="11" name="Picture 10" descr="wpretrofitpictures034.jpg">
            <a:extLst>
              <a:ext uri="{FF2B5EF4-FFF2-40B4-BE49-F238E27FC236}">
                <a16:creationId xmlns:a16="http://schemas.microsoft.com/office/drawing/2014/main" id="{E5CCE8ED-67C2-470B-81A8-063D8CD01AB8}"/>
              </a:ext>
            </a:extLst>
          </p:cNvPr>
          <p:cNvPicPr/>
          <p:nvPr/>
        </p:nvPicPr>
        <p:blipFill>
          <a:blip r:embed="rId4" cstate="print"/>
          <a:stretch>
            <a:fillRect/>
          </a:stretch>
        </p:blipFill>
        <p:spPr>
          <a:xfrm>
            <a:off x="682168" y="1994525"/>
            <a:ext cx="2379859" cy="1856192"/>
          </a:xfrm>
          <a:prstGeom prst="rect">
            <a:avLst/>
          </a:prstGeom>
        </p:spPr>
      </p:pic>
      <p:pic>
        <p:nvPicPr>
          <p:cNvPr id="12" name="il_fi" descr="http://upload.wikimedia.org/wikipedia/commons/1/1e/Eastgate_Centre,_Harare,_Zimbabwe.jpg">
            <a:extLst>
              <a:ext uri="{FF2B5EF4-FFF2-40B4-BE49-F238E27FC236}">
                <a16:creationId xmlns:a16="http://schemas.microsoft.com/office/drawing/2014/main" id="{00351863-7828-47C0-A27A-19BFBD5D460F}"/>
              </a:ext>
            </a:extLst>
          </p:cNvPr>
          <p:cNvPicPr/>
          <p:nvPr/>
        </p:nvPicPr>
        <p:blipFill rotWithShape="1">
          <a:blip r:embed="rId5" cstate="print"/>
          <a:srcRect r="2042"/>
          <a:stretch/>
        </p:blipFill>
        <p:spPr bwMode="auto">
          <a:xfrm>
            <a:off x="3166047" y="1994524"/>
            <a:ext cx="2846113" cy="1856191"/>
          </a:xfrm>
          <a:prstGeom prst="rect">
            <a:avLst/>
          </a:prstGeom>
          <a:noFill/>
          <a:ln w="9525">
            <a:noFill/>
            <a:miter lim="800000"/>
            <a:headEnd/>
            <a:tailEnd/>
          </a:ln>
        </p:spPr>
      </p:pic>
      <p:pic>
        <p:nvPicPr>
          <p:cNvPr id="13" name="Picture 12" descr="C:\Users\stoyan\Desktop\dnes\paint.JPG">
            <a:extLst>
              <a:ext uri="{FF2B5EF4-FFF2-40B4-BE49-F238E27FC236}">
                <a16:creationId xmlns:a16="http://schemas.microsoft.com/office/drawing/2014/main" id="{921B216B-AAD6-41D5-AB72-D8A29DFBA40A}"/>
              </a:ext>
            </a:extLst>
          </p:cNvPr>
          <p:cNvPicPr/>
          <p:nvPr/>
        </p:nvPicPr>
        <p:blipFill rotWithShape="1">
          <a:blip r:embed="rId6" cstate="print"/>
          <a:srcRect t="1083" b="5444"/>
          <a:stretch/>
        </p:blipFill>
        <p:spPr bwMode="auto">
          <a:xfrm>
            <a:off x="3053052" y="4094187"/>
            <a:ext cx="3024336" cy="1856190"/>
          </a:xfrm>
          <a:prstGeom prst="rect">
            <a:avLst/>
          </a:prstGeom>
          <a:noFill/>
          <a:ln w="9525">
            <a:noFill/>
            <a:miter lim="800000"/>
            <a:headEnd/>
            <a:tailEnd/>
          </a:ln>
        </p:spPr>
      </p:pic>
      <p:pic>
        <p:nvPicPr>
          <p:cNvPr id="4" name="Picture 3">
            <a:extLst>
              <a:ext uri="{FF2B5EF4-FFF2-40B4-BE49-F238E27FC236}">
                <a16:creationId xmlns:a16="http://schemas.microsoft.com/office/drawing/2014/main" id="{D678D56C-8322-440D-9393-3A2393464EBA}"/>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74" t="11275" r="-274" b="3846"/>
          <a:stretch/>
        </p:blipFill>
        <p:spPr>
          <a:xfrm>
            <a:off x="6140197" y="4094186"/>
            <a:ext cx="2915816" cy="1856190"/>
          </a:xfrm>
          <a:prstGeom prst="rect">
            <a:avLst/>
          </a:prstGeom>
        </p:spPr>
      </p:pic>
      <p:sp>
        <p:nvSpPr>
          <p:cNvPr id="5" name="TextBox 4">
            <a:extLst>
              <a:ext uri="{FF2B5EF4-FFF2-40B4-BE49-F238E27FC236}">
                <a16:creationId xmlns:a16="http://schemas.microsoft.com/office/drawing/2014/main" id="{8FBFE387-C4F7-45D9-8689-4623B748A5D6}"/>
              </a:ext>
            </a:extLst>
          </p:cNvPr>
          <p:cNvSpPr txBox="1"/>
          <p:nvPr/>
        </p:nvSpPr>
        <p:spPr>
          <a:xfrm>
            <a:off x="6160736" y="5969425"/>
            <a:ext cx="2915816" cy="230832"/>
          </a:xfrm>
          <a:prstGeom prst="rect">
            <a:avLst/>
          </a:prstGeom>
          <a:noFill/>
        </p:spPr>
        <p:txBody>
          <a:bodyPr wrap="square" rtlCol="0">
            <a:spAutoFit/>
          </a:bodyPr>
          <a:lstStyle/>
          <a:p>
            <a:r>
              <a:rPr lang="cs-CZ" sz="900" dirty="0">
                <a:hlinkClick r:id="rId8" tooltip="http://en.wikipedia.org/wiki/File:A_Brand_New_ASDA_Mercedes_Benz_Sprinter_Delivery_Van.jpg"/>
              </a:rPr>
              <a:t>Tento snímek</a:t>
            </a:r>
            <a:r>
              <a:rPr lang="cs-CZ" sz="900" dirty="0"/>
              <a:t> neznámého autora podléhá licenci </a:t>
            </a:r>
            <a:r>
              <a:rPr lang="cs-CZ" sz="900" dirty="0">
                <a:hlinkClick r:id="rId9" tooltip="https://creativecommons.org/licenses/by-sa/3.0/"/>
              </a:rPr>
              <a:t>CC BY-SA</a:t>
            </a:r>
            <a:endParaRPr lang="cs-CZ" sz="900" dirty="0"/>
          </a:p>
        </p:txBody>
      </p:sp>
    </p:spTree>
    <p:extLst>
      <p:ext uri="{BB962C8B-B14F-4D97-AF65-F5344CB8AC3E}">
        <p14:creationId xmlns:p14="http://schemas.microsoft.com/office/powerpoint/2010/main" val="401436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stoyan\Desktop\dnes\namibian-fog-beetle.jpg"/>
          <p:cNvPicPr/>
          <p:nvPr/>
        </p:nvPicPr>
        <p:blipFill>
          <a:blip r:embed="rId2" cstate="print"/>
          <a:srcRect/>
          <a:stretch>
            <a:fillRect/>
          </a:stretch>
        </p:blipFill>
        <p:spPr bwMode="auto">
          <a:xfrm>
            <a:off x="-25276" y="12700"/>
            <a:ext cx="4932040" cy="3284984"/>
          </a:xfrm>
          <a:prstGeom prst="rect">
            <a:avLst/>
          </a:prstGeom>
          <a:noFill/>
          <a:ln w="9525">
            <a:noFill/>
            <a:miter lim="800000"/>
            <a:headEnd/>
            <a:tailEnd/>
          </a:ln>
        </p:spPr>
      </p:pic>
      <p:pic>
        <p:nvPicPr>
          <p:cNvPr id="10" name="Picture 9">
            <a:extLst>
              <a:ext uri="{FF2B5EF4-FFF2-40B4-BE49-F238E27FC236}">
                <a16:creationId xmlns:a16="http://schemas.microsoft.com/office/drawing/2014/main" id="{67A70FDF-F12A-44FB-8F26-67C32A7CB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58047"/>
            <a:ext cx="4932040" cy="3431479"/>
          </a:xfrm>
          <a:prstGeom prst="rect">
            <a:avLst/>
          </a:prstGeom>
        </p:spPr>
      </p:pic>
      <p:sp>
        <p:nvSpPr>
          <p:cNvPr id="12" name="Rectangle 11">
            <a:extLst>
              <a:ext uri="{FF2B5EF4-FFF2-40B4-BE49-F238E27FC236}">
                <a16:creationId xmlns:a16="http://schemas.microsoft.com/office/drawing/2014/main" id="{84CD7AEB-CF3E-4593-8781-2AE4BEB9B272}"/>
              </a:ext>
            </a:extLst>
          </p:cNvPr>
          <p:cNvSpPr/>
          <p:nvPr/>
        </p:nvSpPr>
        <p:spPr>
          <a:xfrm>
            <a:off x="5047250" y="87002"/>
            <a:ext cx="3960000" cy="1080120"/>
          </a:xfrm>
          <a:prstGeom prst="rect">
            <a:avLst/>
          </a:prstGeom>
          <a:ln w="38100">
            <a:solidFill>
              <a:schemeClr val="bg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cs-CZ" sz="2000" b="1">
                <a:solidFill>
                  <a:srgbClr val="FF0000"/>
                </a:solidFill>
              </a:rPr>
              <a:t>Funkce:</a:t>
            </a:r>
          </a:p>
          <a:p>
            <a:pPr algn="ctr"/>
            <a:r>
              <a:rPr lang="cs-CZ" sz="2000" b="1">
                <a:solidFill>
                  <a:srgbClr val="FF0000"/>
                </a:solidFill>
              </a:rPr>
              <a:t>Sklizeň vody</a:t>
            </a:r>
          </a:p>
        </p:txBody>
      </p:sp>
      <p:sp>
        <p:nvSpPr>
          <p:cNvPr id="13" name="Rectangle 12">
            <a:extLst>
              <a:ext uri="{FF2B5EF4-FFF2-40B4-BE49-F238E27FC236}">
                <a16:creationId xmlns:a16="http://schemas.microsoft.com/office/drawing/2014/main" id="{145C40AC-A6EC-4327-9C82-36838DDF0E4D}"/>
              </a:ext>
            </a:extLst>
          </p:cNvPr>
          <p:cNvSpPr/>
          <p:nvPr/>
        </p:nvSpPr>
        <p:spPr>
          <a:xfrm>
            <a:off x="5047250" y="1268760"/>
            <a:ext cx="3960000" cy="4962178"/>
          </a:xfrm>
          <a:prstGeom prst="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cs-CZ" sz="2000" b="1" dirty="0">
                <a:solidFill>
                  <a:srgbClr val="0070C0"/>
                </a:solidFill>
              </a:rPr>
              <a:t>Strategie zajišťování funkce:</a:t>
            </a:r>
          </a:p>
          <a:p>
            <a:pPr algn="ctr"/>
            <a:endParaRPr lang="cs-CZ" sz="2000" b="1" dirty="0">
              <a:solidFill>
                <a:srgbClr val="0070C0"/>
              </a:solidFill>
            </a:endParaRPr>
          </a:p>
          <a:p>
            <a:pPr algn="ctr"/>
            <a:r>
              <a:rPr lang="cs-CZ" sz="2000" b="1" dirty="0">
                <a:solidFill>
                  <a:srgbClr val="0070C0"/>
                </a:solidFill>
              </a:rPr>
              <a:t>Hrbolky a drážky na povrchu těla potemníka umožňují kondenzaci vody ze vzdušné vlhkosti.</a:t>
            </a:r>
          </a:p>
          <a:p>
            <a:pPr algn="ctr"/>
            <a:endParaRPr lang="cs-CZ" sz="2000" b="1" dirty="0">
              <a:solidFill>
                <a:srgbClr val="0070C0"/>
              </a:solidFill>
            </a:endParaRPr>
          </a:p>
          <a:p>
            <a:pPr algn="ctr"/>
            <a:r>
              <a:rPr lang="cs-CZ" sz="2000" b="1" dirty="0">
                <a:solidFill>
                  <a:srgbClr val="0070C0"/>
                </a:solidFill>
              </a:rPr>
              <a:t>Tuto funkci posiluje kombinace hydrofilních (vodu přitahujících) a hydrofobních (vodu odpuzujících) částí, </a:t>
            </a:r>
            <a:r>
              <a:rPr lang="pl-PL" sz="2000" b="1" dirty="0">
                <a:solidFill>
                  <a:srgbClr val="0070C0"/>
                </a:solidFill>
              </a:rPr>
              <a:t>kterými si brouk vodu svádí </a:t>
            </a:r>
            <a:r>
              <a:rPr lang="cs-CZ" sz="2000" b="1" dirty="0">
                <a:solidFill>
                  <a:srgbClr val="0070C0"/>
                </a:solidFill>
              </a:rPr>
              <a:t> do místa, odkud ji může pít.</a:t>
            </a:r>
          </a:p>
          <a:p>
            <a:pPr algn="ctr"/>
            <a:endParaRPr lang="cs-CZ" sz="2000" b="1" dirty="0">
              <a:solidFill>
                <a:srgbClr val="0070C0"/>
              </a:solidFill>
            </a:endParaRPr>
          </a:p>
          <a:p>
            <a:pPr algn="ctr"/>
            <a:r>
              <a:rPr lang="cs-CZ" sz="2000" b="1" dirty="0">
                <a:solidFill>
                  <a:srgbClr val="0070C0"/>
                </a:solidFill>
              </a:rPr>
              <a:t>Tento jev napodobujeme při sklizni pitné vody z mlhy.</a:t>
            </a:r>
          </a:p>
        </p:txBody>
      </p:sp>
      <p:sp>
        <p:nvSpPr>
          <p:cNvPr id="2" name="TextBox 1">
            <a:extLst>
              <a:ext uri="{FF2B5EF4-FFF2-40B4-BE49-F238E27FC236}">
                <a16:creationId xmlns:a16="http://schemas.microsoft.com/office/drawing/2014/main" id="{D2BE930F-FE4B-4266-BF03-B04D002A15E2}"/>
              </a:ext>
            </a:extLst>
          </p:cNvPr>
          <p:cNvSpPr txBox="1"/>
          <p:nvPr/>
        </p:nvSpPr>
        <p:spPr>
          <a:xfrm>
            <a:off x="5047250" y="6399880"/>
            <a:ext cx="3959999" cy="461665"/>
          </a:xfrm>
          <a:prstGeom prst="rect">
            <a:avLst/>
          </a:prstGeom>
          <a:noFill/>
        </p:spPr>
        <p:txBody>
          <a:bodyPr wrap="square" rtlCol="0">
            <a:spAutoFit/>
          </a:bodyPr>
          <a:lstStyle/>
          <a:p>
            <a:r>
              <a:rPr lang="cs-CZ" sz="1200"/>
              <a:t>https://asknature.org/strategy/water-vapor-harvesting/#.XdaObtXgpEY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D38BD4-3CDF-4CB9-9B13-A814B72C2036}"/>
              </a:ext>
            </a:extLst>
          </p:cNvPr>
          <p:cNvGrpSpPr/>
          <p:nvPr/>
        </p:nvGrpSpPr>
        <p:grpSpPr>
          <a:xfrm>
            <a:off x="107504" y="26753"/>
            <a:ext cx="4536504" cy="3402247"/>
            <a:chOff x="0" y="0"/>
            <a:chExt cx="5943600" cy="3594100"/>
          </a:xfrm>
        </p:grpSpPr>
        <p:pic>
          <p:nvPicPr>
            <p:cNvPr id="3" name="Picture 2">
              <a:extLst>
                <a:ext uri="{FF2B5EF4-FFF2-40B4-BE49-F238E27FC236}">
                  <a16:creationId xmlns:a16="http://schemas.microsoft.com/office/drawing/2014/main" id="{277A3675-5810-408C-A54C-F009C323651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5943600" cy="3343275"/>
            </a:xfrm>
            <a:prstGeom prst="rect">
              <a:avLst/>
            </a:prstGeom>
          </p:spPr>
        </p:pic>
        <p:sp>
          <p:nvSpPr>
            <p:cNvPr id="4" name="Text Box 14">
              <a:extLst>
                <a:ext uri="{FF2B5EF4-FFF2-40B4-BE49-F238E27FC236}">
                  <a16:creationId xmlns:a16="http://schemas.microsoft.com/office/drawing/2014/main" id="{9BEE6D9F-0287-4FF3-A414-E7F5F473F577}"/>
                </a:ext>
              </a:extLst>
            </p:cNvPr>
            <p:cNvSpPr txBox="1"/>
            <p:nvPr/>
          </p:nvSpPr>
          <p:spPr>
            <a:xfrm>
              <a:off x="0" y="3343275"/>
              <a:ext cx="5943600" cy="25082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cs-CZ" sz="900" u="sng">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3"/>
                </a:rPr>
                <a:t>Tento snímek</a:t>
              </a:r>
              <a:r>
                <a:rPr lang="cs-CZ" sz="900">
                  <a:effectLst/>
                  <a:latin typeface="Comic Sans MS" panose="030F0702030302020204" pitchFamily="66" charset="0"/>
                  <a:ea typeface="Times New Roman" panose="02020603050405020304" pitchFamily="18" charset="0"/>
                  <a:cs typeface="Times New Roman" panose="02020603050405020304" pitchFamily="18" charset="0"/>
                </a:rPr>
                <a:t> neznámého autora podléhá licenci </a:t>
              </a:r>
              <a:r>
                <a:rPr lang="cs-CZ" sz="900" u="sng">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4"/>
                </a:rPr>
                <a:t>CC BY-SA</a:t>
              </a:r>
              <a:endParaRPr lang="cs-CZ" sz="1200">
                <a:effectLst/>
                <a:latin typeface="Comic Sans MS" panose="030F0702030302020204" pitchFamily="66" charset="0"/>
                <a:ea typeface="Times New Roman" panose="020206030504050203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D638257C-86A8-444C-90A4-0FF6873A483A}"/>
              </a:ext>
            </a:extLst>
          </p:cNvPr>
          <p:cNvSpPr/>
          <p:nvPr/>
        </p:nvSpPr>
        <p:spPr>
          <a:xfrm>
            <a:off x="5047250" y="87002"/>
            <a:ext cx="3960000" cy="1080120"/>
          </a:xfrm>
          <a:prstGeom prst="rect">
            <a:avLst/>
          </a:prstGeom>
          <a:ln w="38100">
            <a:solidFill>
              <a:schemeClr val="bg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cs-CZ" sz="2000" b="1">
                <a:solidFill>
                  <a:srgbClr val="FF0000"/>
                </a:solidFill>
              </a:rPr>
              <a:t>Funkce:</a:t>
            </a:r>
          </a:p>
          <a:p>
            <a:pPr algn="ctr"/>
            <a:r>
              <a:rPr lang="cs-CZ" sz="2000" b="1">
                <a:solidFill>
                  <a:srgbClr val="FF0000"/>
                </a:solidFill>
              </a:rPr>
              <a:t>Hledání trasy</a:t>
            </a:r>
          </a:p>
        </p:txBody>
      </p:sp>
      <p:sp>
        <p:nvSpPr>
          <p:cNvPr id="9" name="Rectangle 8">
            <a:extLst>
              <a:ext uri="{FF2B5EF4-FFF2-40B4-BE49-F238E27FC236}">
                <a16:creationId xmlns:a16="http://schemas.microsoft.com/office/drawing/2014/main" id="{4A959FFB-53B6-4449-907F-D66ABC9E9B2F}"/>
              </a:ext>
            </a:extLst>
          </p:cNvPr>
          <p:cNvSpPr/>
          <p:nvPr/>
        </p:nvSpPr>
        <p:spPr>
          <a:xfrm>
            <a:off x="5047250" y="1268760"/>
            <a:ext cx="3960000" cy="4962178"/>
          </a:xfrm>
          <a:prstGeom prst="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cs-CZ" sz="2000" b="1" dirty="0">
                <a:solidFill>
                  <a:srgbClr val="0070C0"/>
                </a:solidFill>
              </a:rPr>
              <a:t>Strategie zajišťování funkce:</a:t>
            </a:r>
          </a:p>
          <a:p>
            <a:pPr algn="ctr"/>
            <a:endParaRPr lang="cs-CZ" sz="2000" b="1" dirty="0">
              <a:solidFill>
                <a:srgbClr val="0070C0"/>
              </a:solidFill>
            </a:endParaRPr>
          </a:p>
          <a:p>
            <a:pPr algn="ctr"/>
            <a:r>
              <a:rPr lang="cs-CZ" sz="2000" b="1" dirty="0">
                <a:solidFill>
                  <a:srgbClr val="0070C0"/>
                </a:solidFill>
              </a:rPr>
              <a:t>Virtuální mravenci jsou naprogramováni k průzkumu tras mezi několika cíli. Čím rychleji mravenci svůj úkol splní, tím silnější bude jejich virtuální cestička.</a:t>
            </a:r>
          </a:p>
          <a:p>
            <a:pPr algn="ctr"/>
            <a:endParaRPr lang="cs-CZ" sz="2000" b="1" dirty="0">
              <a:solidFill>
                <a:srgbClr val="0070C0"/>
              </a:solidFill>
            </a:endParaRPr>
          </a:p>
          <a:p>
            <a:pPr algn="ctr"/>
            <a:r>
              <a:rPr lang="cs-CZ" sz="2000" b="1" dirty="0">
                <a:solidFill>
                  <a:srgbClr val="0070C0"/>
                </a:solidFill>
              </a:rPr>
              <a:t>Ze začátku postupují mravenci náhodně, ale jakmile se objevují rychlejší (kratší) cestičky, začne se na nich pohybovat čím dál více mravenců.</a:t>
            </a:r>
          </a:p>
          <a:p>
            <a:pPr algn="ctr"/>
            <a:endParaRPr lang="cs-CZ" sz="2000" b="1" dirty="0">
              <a:solidFill>
                <a:srgbClr val="0070C0"/>
              </a:solidFill>
            </a:endParaRPr>
          </a:p>
          <a:p>
            <a:pPr algn="ctr"/>
            <a:r>
              <a:rPr lang="cs-CZ" sz="2000" b="1" dirty="0">
                <a:solidFill>
                  <a:srgbClr val="0070C0"/>
                </a:solidFill>
              </a:rPr>
              <a:t>Viz </a:t>
            </a:r>
            <a:r>
              <a:rPr lang="cs-CZ" sz="2000" b="1" dirty="0">
                <a:solidFill>
                  <a:srgbClr val="0070C0"/>
                </a:solidFill>
                <a:hlinkClick r:id="rId5"/>
              </a:rPr>
              <a:t>video</a:t>
            </a:r>
            <a:r>
              <a:rPr lang="cs-CZ" sz="2000" b="1" dirty="0">
                <a:solidFill>
                  <a:srgbClr val="0070C0"/>
                </a:solidFill>
              </a:rPr>
              <a:t>.</a:t>
            </a:r>
          </a:p>
        </p:txBody>
      </p:sp>
      <p:pic>
        <p:nvPicPr>
          <p:cNvPr id="10" name="Picture 9">
            <a:extLst>
              <a:ext uri="{FF2B5EF4-FFF2-40B4-BE49-F238E27FC236}">
                <a16:creationId xmlns:a16="http://schemas.microsoft.com/office/drawing/2014/main" id="{D6F3B50E-DC0D-4949-A739-0A4BC83D23DB}"/>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74" t="11275" r="-274" b="3846"/>
          <a:stretch/>
        </p:blipFill>
        <p:spPr>
          <a:xfrm>
            <a:off x="103566" y="3501008"/>
            <a:ext cx="4536504" cy="2887910"/>
          </a:xfrm>
          <a:prstGeom prst="rect">
            <a:avLst/>
          </a:prstGeom>
        </p:spPr>
      </p:pic>
      <p:sp>
        <p:nvSpPr>
          <p:cNvPr id="11" name="TextBox 10">
            <a:extLst>
              <a:ext uri="{FF2B5EF4-FFF2-40B4-BE49-F238E27FC236}">
                <a16:creationId xmlns:a16="http://schemas.microsoft.com/office/drawing/2014/main" id="{523DFCD9-8D10-450C-9E91-974DDD8408D7}"/>
              </a:ext>
            </a:extLst>
          </p:cNvPr>
          <p:cNvSpPr txBox="1"/>
          <p:nvPr/>
        </p:nvSpPr>
        <p:spPr>
          <a:xfrm>
            <a:off x="124174" y="6460926"/>
            <a:ext cx="2915816" cy="230832"/>
          </a:xfrm>
          <a:prstGeom prst="rect">
            <a:avLst/>
          </a:prstGeom>
          <a:noFill/>
        </p:spPr>
        <p:txBody>
          <a:bodyPr wrap="square" rtlCol="0">
            <a:spAutoFit/>
          </a:bodyPr>
          <a:lstStyle/>
          <a:p>
            <a:r>
              <a:rPr lang="cs-CZ" sz="900">
                <a:hlinkClick r:id="rId7" tooltip="http://en.wikipedia.org/wiki/File:A_Brand_New_ASDA_Mercedes_Benz_Sprinter_Delivery_Van.jpg"/>
              </a:rPr>
              <a:t>Tento snímek</a:t>
            </a:r>
            <a:r>
              <a:rPr lang="cs-CZ" sz="900"/>
              <a:t> neznámého autora podléhá licenci </a:t>
            </a:r>
            <a:r>
              <a:rPr lang="cs-CZ" sz="900">
                <a:hlinkClick r:id="rId4" tooltip="https://creativecommons.org/licenses/by-sa/3.0/"/>
              </a:rPr>
              <a:t>CC BY-SA</a:t>
            </a:r>
            <a:endParaRPr lang="cs-CZ" sz="900"/>
          </a:p>
        </p:txBody>
      </p:sp>
    </p:spTree>
    <p:extLst>
      <p:ext uri="{BB962C8B-B14F-4D97-AF65-F5344CB8AC3E}">
        <p14:creationId xmlns:p14="http://schemas.microsoft.com/office/powerpoint/2010/main" val="210875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stoyan\Desktop\dnes\paint.JPG"/>
          <p:cNvPicPr/>
          <p:nvPr/>
        </p:nvPicPr>
        <p:blipFill rotWithShape="1">
          <a:blip r:embed="rId2" cstate="print"/>
          <a:srcRect t="1083" b="5444"/>
          <a:stretch/>
        </p:blipFill>
        <p:spPr bwMode="auto">
          <a:xfrm>
            <a:off x="-1" y="3646487"/>
            <a:ext cx="4792721" cy="3238897"/>
          </a:xfrm>
          <a:prstGeom prst="rect">
            <a:avLst/>
          </a:prstGeom>
          <a:noFill/>
          <a:ln w="9525">
            <a:noFill/>
            <a:miter lim="800000"/>
            <a:headEnd/>
            <a:tailEnd/>
          </a:ln>
        </p:spPr>
      </p:pic>
      <p:pic>
        <p:nvPicPr>
          <p:cNvPr id="11" name="Picture 10" descr="Lotus_Nelumbo_nucifera_Water_Drops_2654px.jpg"/>
          <p:cNvPicPr>
            <a:picLocks noChangeAspect="1"/>
          </p:cNvPicPr>
          <p:nvPr/>
        </p:nvPicPr>
        <p:blipFill rotWithShape="1">
          <a:blip r:embed="rId3" cstate="print"/>
          <a:srcRect t="5173"/>
          <a:stretch/>
        </p:blipFill>
        <p:spPr>
          <a:xfrm>
            <a:off x="-36512" y="43160"/>
            <a:ext cx="4829233" cy="3457848"/>
          </a:xfrm>
          <a:prstGeom prst="rect">
            <a:avLst/>
          </a:prstGeom>
        </p:spPr>
      </p:pic>
      <p:sp>
        <p:nvSpPr>
          <p:cNvPr id="12" name="Rectangle 11">
            <a:extLst>
              <a:ext uri="{FF2B5EF4-FFF2-40B4-BE49-F238E27FC236}">
                <a16:creationId xmlns:a16="http://schemas.microsoft.com/office/drawing/2014/main" id="{1F01A5D1-7881-4762-840E-0D30AB0DA6FF}"/>
              </a:ext>
            </a:extLst>
          </p:cNvPr>
          <p:cNvSpPr/>
          <p:nvPr/>
        </p:nvSpPr>
        <p:spPr>
          <a:xfrm>
            <a:off x="5034550" y="44700"/>
            <a:ext cx="3960000" cy="1080120"/>
          </a:xfrm>
          <a:prstGeom prst="rect">
            <a:avLst/>
          </a:prstGeom>
          <a:ln w="38100">
            <a:solidFill>
              <a:schemeClr val="bg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cs-CZ" sz="2000" b="1">
                <a:solidFill>
                  <a:srgbClr val="FF0000"/>
                </a:solidFill>
              </a:rPr>
              <a:t>Funkce:</a:t>
            </a:r>
          </a:p>
          <a:p>
            <a:pPr algn="ctr"/>
            <a:r>
              <a:rPr lang="cs-CZ" sz="2000" b="1">
                <a:solidFill>
                  <a:srgbClr val="FF0000"/>
                </a:solidFill>
              </a:rPr>
              <a:t>Samočištění</a:t>
            </a:r>
          </a:p>
        </p:txBody>
      </p:sp>
      <p:sp>
        <p:nvSpPr>
          <p:cNvPr id="14" name="Rectangle 13">
            <a:extLst>
              <a:ext uri="{FF2B5EF4-FFF2-40B4-BE49-F238E27FC236}">
                <a16:creationId xmlns:a16="http://schemas.microsoft.com/office/drawing/2014/main" id="{9DDFEED3-1B94-4779-A3A2-507E31D44131}"/>
              </a:ext>
            </a:extLst>
          </p:cNvPr>
          <p:cNvSpPr/>
          <p:nvPr/>
        </p:nvSpPr>
        <p:spPr>
          <a:xfrm>
            <a:off x="5066971" y="1268760"/>
            <a:ext cx="3960000" cy="4896544"/>
          </a:xfrm>
          <a:prstGeom prst="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cs-CZ" sz="2000" b="1">
                <a:solidFill>
                  <a:srgbClr val="0070C0"/>
                </a:solidFill>
              </a:rPr>
              <a:t>Strategie zajišťování funkce:</a:t>
            </a:r>
          </a:p>
          <a:p>
            <a:pPr algn="ctr"/>
            <a:endParaRPr lang="cs-CZ" sz="2000" b="1">
              <a:solidFill>
                <a:srgbClr val="0070C0"/>
              </a:solidFill>
            </a:endParaRPr>
          </a:p>
          <a:p>
            <a:pPr algn="ctr"/>
            <a:r>
              <a:rPr lang="cs-CZ" sz="2000" b="1">
                <a:solidFill>
                  <a:srgbClr val="0070C0"/>
                </a:solidFill>
              </a:rPr>
              <a:t>Lotosové listy zůstávají čisté i bez čistících prostředků. Tato rostlina má vysoce hydrofobní kutikulu, a to díky mikroskopickým hrbolkům na povrchu listů. Ty snižují přilnavost kapiček vody k povrchu, které tak snáze stečou a vezmou s sebou i špínu..</a:t>
            </a:r>
          </a:p>
          <a:p>
            <a:pPr algn="ctr"/>
            <a:endParaRPr lang="cs-CZ" sz="2000" b="1">
              <a:solidFill>
                <a:srgbClr val="0070C0"/>
              </a:solidFill>
            </a:endParaRPr>
          </a:p>
          <a:p>
            <a:pPr algn="ctr"/>
            <a:r>
              <a:rPr lang="cs-CZ" sz="2000" b="1">
                <a:solidFill>
                  <a:srgbClr val="0070C0"/>
                </a:solidFill>
              </a:rPr>
              <a:t>Tento jev napodobujeme u samočistících nátěrů a skel.</a:t>
            </a:r>
          </a:p>
        </p:txBody>
      </p:sp>
      <p:sp>
        <p:nvSpPr>
          <p:cNvPr id="2" name="TextBox 1">
            <a:extLst>
              <a:ext uri="{FF2B5EF4-FFF2-40B4-BE49-F238E27FC236}">
                <a16:creationId xmlns:a16="http://schemas.microsoft.com/office/drawing/2014/main" id="{54F52E5D-0FC9-4352-973E-325F6C8065F9}"/>
              </a:ext>
            </a:extLst>
          </p:cNvPr>
          <p:cNvSpPr txBox="1"/>
          <p:nvPr/>
        </p:nvSpPr>
        <p:spPr>
          <a:xfrm>
            <a:off x="5034550" y="6351635"/>
            <a:ext cx="3959999" cy="461665"/>
          </a:xfrm>
          <a:prstGeom prst="rect">
            <a:avLst/>
          </a:prstGeom>
          <a:noFill/>
        </p:spPr>
        <p:txBody>
          <a:bodyPr wrap="square" rtlCol="0">
            <a:spAutoFit/>
          </a:bodyPr>
          <a:lstStyle/>
          <a:p>
            <a:r>
              <a:rPr lang="cs-CZ" sz="1200" dirty="0"/>
              <a:t>https://asknature.org/strategy/surface-allows-self-cleaning/#.XdaOZtXgpEY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toyan\Desktop\dnes\foto stena.jpg"/>
          <p:cNvPicPr/>
          <p:nvPr/>
        </p:nvPicPr>
        <p:blipFill>
          <a:blip r:embed="rId2" cstate="print"/>
          <a:srcRect/>
          <a:stretch>
            <a:fillRect/>
          </a:stretch>
        </p:blipFill>
        <p:spPr bwMode="auto">
          <a:xfrm>
            <a:off x="0" y="3645023"/>
            <a:ext cx="4788024" cy="3212977"/>
          </a:xfrm>
          <a:prstGeom prst="rect">
            <a:avLst/>
          </a:prstGeom>
          <a:noFill/>
          <a:ln w="9525">
            <a:noFill/>
            <a:miter lim="800000"/>
            <a:headEnd/>
            <a:tailEnd/>
          </a:ln>
        </p:spPr>
      </p:pic>
      <p:pic>
        <p:nvPicPr>
          <p:cNvPr id="11" name="Picture 10" descr="Hedera-Helix-Hibernica-a.jpg"/>
          <p:cNvPicPr>
            <a:picLocks noChangeAspect="1"/>
          </p:cNvPicPr>
          <p:nvPr/>
        </p:nvPicPr>
        <p:blipFill>
          <a:blip r:embed="rId3" cstate="print"/>
          <a:stretch>
            <a:fillRect/>
          </a:stretch>
        </p:blipFill>
        <p:spPr>
          <a:xfrm>
            <a:off x="1" y="0"/>
            <a:ext cx="4788023" cy="3591017"/>
          </a:xfrm>
          <a:prstGeom prst="rect">
            <a:avLst/>
          </a:prstGeom>
        </p:spPr>
      </p:pic>
      <p:sp>
        <p:nvSpPr>
          <p:cNvPr id="12" name="Rectangle 11">
            <a:extLst>
              <a:ext uri="{FF2B5EF4-FFF2-40B4-BE49-F238E27FC236}">
                <a16:creationId xmlns:a16="http://schemas.microsoft.com/office/drawing/2014/main" id="{6AC8D918-9DB0-43B1-A8BD-A7EB92A8EEBB}"/>
              </a:ext>
            </a:extLst>
          </p:cNvPr>
          <p:cNvSpPr/>
          <p:nvPr/>
        </p:nvSpPr>
        <p:spPr>
          <a:xfrm>
            <a:off x="5034550" y="44700"/>
            <a:ext cx="3960000" cy="1080120"/>
          </a:xfrm>
          <a:prstGeom prst="rect">
            <a:avLst/>
          </a:prstGeom>
          <a:ln w="38100">
            <a:solidFill>
              <a:schemeClr val="bg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cs-CZ" sz="2000" b="1">
                <a:solidFill>
                  <a:srgbClr val="FF0000"/>
                </a:solidFill>
              </a:rPr>
              <a:t>Funkce:</a:t>
            </a:r>
          </a:p>
          <a:p>
            <a:pPr algn="ctr"/>
            <a:r>
              <a:rPr lang="cs-CZ" sz="2000" b="1">
                <a:solidFill>
                  <a:srgbClr val="FF0000"/>
                </a:solidFill>
              </a:rPr>
              <a:t>Výroba energie</a:t>
            </a:r>
          </a:p>
        </p:txBody>
      </p:sp>
      <p:sp>
        <p:nvSpPr>
          <p:cNvPr id="13" name="Rectangle 12">
            <a:extLst>
              <a:ext uri="{FF2B5EF4-FFF2-40B4-BE49-F238E27FC236}">
                <a16:creationId xmlns:a16="http://schemas.microsoft.com/office/drawing/2014/main" id="{0EAF2AC2-E777-4030-819C-F5B983590E15}"/>
              </a:ext>
            </a:extLst>
          </p:cNvPr>
          <p:cNvSpPr/>
          <p:nvPr/>
        </p:nvSpPr>
        <p:spPr>
          <a:xfrm>
            <a:off x="5066971" y="1268760"/>
            <a:ext cx="3960000" cy="4896544"/>
          </a:xfrm>
          <a:prstGeom prst="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cs-CZ" sz="2000" b="1" dirty="0">
                <a:solidFill>
                  <a:srgbClr val="0070C0"/>
                </a:solidFill>
              </a:rPr>
              <a:t>Strategie zajišťování funkce:</a:t>
            </a:r>
          </a:p>
          <a:p>
            <a:pPr algn="ctr"/>
            <a:endParaRPr lang="cs-CZ" sz="2000" b="1" dirty="0">
              <a:solidFill>
                <a:srgbClr val="0070C0"/>
              </a:solidFill>
            </a:endParaRPr>
          </a:p>
          <a:p>
            <a:pPr algn="ctr"/>
            <a:r>
              <a:rPr lang="cs-CZ" sz="2000" b="1" dirty="0">
                <a:solidFill>
                  <a:srgbClr val="0070C0"/>
                </a:solidFill>
              </a:rPr>
              <a:t>Břečťan roste směrem nahoru, aby o sluneční svit a živiny nemusel soutěžit s přízemní vegetací.</a:t>
            </a:r>
          </a:p>
          <a:p>
            <a:pPr algn="ctr"/>
            <a:endParaRPr lang="cs-CZ" sz="2000" b="1" dirty="0">
              <a:solidFill>
                <a:srgbClr val="0070C0"/>
              </a:solidFill>
            </a:endParaRPr>
          </a:p>
          <a:p>
            <a:pPr algn="ctr"/>
            <a:r>
              <a:rPr lang="cs-CZ" sz="2000" b="1" dirty="0">
                <a:solidFill>
                  <a:srgbClr val="0070C0"/>
                </a:solidFill>
              </a:rPr>
              <a:t>Solární panely zabírají hodně místa. Jedna firma vyvinula solární články, které se montují na zdi budov, tedy využívají volné místo podobně jako břečťan. „Solární břečťanový systém“ lze upravit na kteroukoliv zeď. K výrobě elektřiny využívá slunce i větru a staví se s co největším využitím recyklovaných materiálů.</a:t>
            </a:r>
          </a:p>
        </p:txBody>
      </p:sp>
      <p:sp>
        <p:nvSpPr>
          <p:cNvPr id="2" name="TextBox 1">
            <a:extLst>
              <a:ext uri="{FF2B5EF4-FFF2-40B4-BE49-F238E27FC236}">
                <a16:creationId xmlns:a16="http://schemas.microsoft.com/office/drawing/2014/main" id="{4C70B956-38B1-42F8-940F-FD70DACFD2D6}"/>
              </a:ext>
            </a:extLst>
          </p:cNvPr>
          <p:cNvSpPr txBox="1"/>
          <p:nvPr/>
        </p:nvSpPr>
        <p:spPr>
          <a:xfrm>
            <a:off x="5250354" y="6536301"/>
            <a:ext cx="3528392" cy="276999"/>
          </a:xfrm>
          <a:prstGeom prst="rect">
            <a:avLst/>
          </a:prstGeom>
          <a:noFill/>
        </p:spPr>
        <p:txBody>
          <a:bodyPr wrap="square" rtlCol="0">
            <a:spAutoFit/>
          </a:bodyPr>
          <a:lstStyle/>
          <a:p>
            <a:r>
              <a:rPr lang="cs-CZ" sz="1200"/>
              <a:t>https://asknature.org/idea/smit-solar-ivy/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mpbackwhale_feature.jpg"/>
          <p:cNvPicPr/>
          <p:nvPr/>
        </p:nvPicPr>
        <p:blipFill>
          <a:blip r:embed="rId2" cstate="print"/>
          <a:stretch>
            <a:fillRect/>
          </a:stretch>
        </p:blipFill>
        <p:spPr>
          <a:xfrm>
            <a:off x="0" y="0"/>
            <a:ext cx="4788024" cy="3429000"/>
          </a:xfrm>
          <a:prstGeom prst="rect">
            <a:avLst/>
          </a:prstGeom>
        </p:spPr>
      </p:pic>
      <p:pic>
        <p:nvPicPr>
          <p:cNvPr id="5" name="Picture 4" descr="wpretrofitpictures034.jpg"/>
          <p:cNvPicPr/>
          <p:nvPr/>
        </p:nvPicPr>
        <p:blipFill>
          <a:blip r:embed="rId3" cstate="print"/>
          <a:stretch>
            <a:fillRect/>
          </a:stretch>
        </p:blipFill>
        <p:spPr>
          <a:xfrm>
            <a:off x="0" y="3501009"/>
            <a:ext cx="4788024" cy="3361754"/>
          </a:xfrm>
          <a:prstGeom prst="rect">
            <a:avLst/>
          </a:prstGeom>
        </p:spPr>
      </p:pic>
      <p:sp>
        <p:nvSpPr>
          <p:cNvPr id="12" name="Rectangle 11">
            <a:extLst>
              <a:ext uri="{FF2B5EF4-FFF2-40B4-BE49-F238E27FC236}">
                <a16:creationId xmlns:a16="http://schemas.microsoft.com/office/drawing/2014/main" id="{ABBECFB1-A315-4D3D-855B-FAF7338F49EF}"/>
              </a:ext>
            </a:extLst>
          </p:cNvPr>
          <p:cNvSpPr/>
          <p:nvPr/>
        </p:nvSpPr>
        <p:spPr>
          <a:xfrm>
            <a:off x="5034550" y="44700"/>
            <a:ext cx="3960000" cy="1080120"/>
          </a:xfrm>
          <a:prstGeom prst="rect">
            <a:avLst/>
          </a:prstGeom>
          <a:ln w="38100">
            <a:solidFill>
              <a:schemeClr val="bg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cs-CZ" sz="2000" b="1">
                <a:solidFill>
                  <a:srgbClr val="FF0000"/>
                </a:solidFill>
              </a:rPr>
              <a:t>Funkce:</a:t>
            </a:r>
          </a:p>
          <a:p>
            <a:pPr algn="ctr"/>
            <a:r>
              <a:rPr lang="cs-CZ" sz="2000" b="1">
                <a:solidFill>
                  <a:srgbClr val="FF0000"/>
                </a:solidFill>
              </a:rPr>
              <a:t>Snížení odporu prostředí</a:t>
            </a:r>
          </a:p>
        </p:txBody>
      </p:sp>
      <p:sp>
        <p:nvSpPr>
          <p:cNvPr id="14" name="Rectangle 13">
            <a:extLst>
              <a:ext uri="{FF2B5EF4-FFF2-40B4-BE49-F238E27FC236}">
                <a16:creationId xmlns:a16="http://schemas.microsoft.com/office/drawing/2014/main" id="{8C227A8E-5D41-46FC-BFE1-5CF880B333F2}"/>
              </a:ext>
            </a:extLst>
          </p:cNvPr>
          <p:cNvSpPr/>
          <p:nvPr/>
        </p:nvSpPr>
        <p:spPr>
          <a:xfrm>
            <a:off x="5066971" y="1268760"/>
            <a:ext cx="3960000" cy="4896544"/>
          </a:xfrm>
          <a:prstGeom prst="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cs-CZ" sz="2000" b="1" dirty="0">
                <a:solidFill>
                  <a:srgbClr val="0070C0"/>
                </a:solidFill>
              </a:rPr>
              <a:t>Strategie zajišťování funkce:</a:t>
            </a:r>
          </a:p>
          <a:p>
            <a:pPr algn="ctr"/>
            <a:endParaRPr lang="cs-CZ" sz="2000" b="1" dirty="0">
              <a:solidFill>
                <a:srgbClr val="0070C0"/>
              </a:solidFill>
            </a:endParaRPr>
          </a:p>
          <a:p>
            <a:pPr algn="ctr"/>
            <a:r>
              <a:rPr lang="cs-CZ" sz="2000" b="1" dirty="0">
                <a:solidFill>
                  <a:srgbClr val="0070C0"/>
                </a:solidFill>
              </a:rPr>
              <a:t>Výrůstky na ploutvích keporkakům umožňují „opírat se“ o vodu a při lovu prudce zatáčet.</a:t>
            </a:r>
          </a:p>
          <a:p>
            <a:pPr algn="ctr"/>
            <a:endParaRPr lang="cs-CZ" sz="2000" b="1" dirty="0">
              <a:solidFill>
                <a:srgbClr val="0070C0"/>
              </a:solidFill>
            </a:endParaRPr>
          </a:p>
          <a:p>
            <a:pPr algn="ctr"/>
            <a:r>
              <a:rPr lang="cs-CZ" sz="2000" b="1" dirty="0">
                <a:solidFill>
                  <a:srgbClr val="0070C0"/>
                </a:solidFill>
              </a:rPr>
              <a:t>Testy v aerodynamickém tunelu prokázaly, že tato konstrukce snižuje odpor prostředí o 32 %. Napodobujeme ji při výrobě účinnějších větrných turbín.</a:t>
            </a:r>
          </a:p>
        </p:txBody>
      </p:sp>
      <p:sp>
        <p:nvSpPr>
          <p:cNvPr id="2" name="TextBox 1">
            <a:extLst>
              <a:ext uri="{FF2B5EF4-FFF2-40B4-BE49-F238E27FC236}">
                <a16:creationId xmlns:a16="http://schemas.microsoft.com/office/drawing/2014/main" id="{012E486E-1653-415E-93C2-7777CBFF54A0}"/>
              </a:ext>
            </a:extLst>
          </p:cNvPr>
          <p:cNvSpPr txBox="1"/>
          <p:nvPr/>
        </p:nvSpPr>
        <p:spPr>
          <a:xfrm>
            <a:off x="5220072" y="6309244"/>
            <a:ext cx="2664296" cy="461665"/>
          </a:xfrm>
          <a:prstGeom prst="rect">
            <a:avLst/>
          </a:prstGeom>
          <a:noFill/>
        </p:spPr>
        <p:txBody>
          <a:bodyPr wrap="square" rtlCol="0">
            <a:spAutoFit/>
          </a:bodyPr>
          <a:lstStyle/>
          <a:p>
            <a:r>
              <a:rPr lang="cs-CZ" sz="1200"/>
              <a:t>https://asknature.org/strategy/flippers-provide-lift-reduce-drag/#.XdajTdXgpPY</a:t>
            </a:r>
          </a:p>
        </p:txBody>
      </p:sp>
    </p:spTree>
    <p:extLst>
      <p:ext uri="{BB962C8B-B14F-4D97-AF65-F5344CB8AC3E}">
        <p14:creationId xmlns:p14="http://schemas.microsoft.com/office/powerpoint/2010/main" val="403259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getintravel.com/wp-content/uploads/2012/05/massive-cathedral-termite-mounds-nasutitermes-triodae-in-kakadu-national-park-australia-1600x1066.jpg"/>
          <p:cNvPicPr/>
          <p:nvPr/>
        </p:nvPicPr>
        <p:blipFill rotWithShape="1">
          <a:blip r:embed="rId2" cstate="print"/>
          <a:srcRect r="2042"/>
          <a:stretch/>
        </p:blipFill>
        <p:spPr bwMode="auto">
          <a:xfrm>
            <a:off x="0" y="0"/>
            <a:ext cx="4831307" cy="3284984"/>
          </a:xfrm>
          <a:prstGeom prst="rect">
            <a:avLst/>
          </a:prstGeom>
          <a:noFill/>
          <a:ln w="9525">
            <a:noFill/>
            <a:miter lim="800000"/>
            <a:headEnd/>
            <a:tailEnd/>
          </a:ln>
        </p:spPr>
      </p:pic>
      <p:pic>
        <p:nvPicPr>
          <p:cNvPr id="5" name="il_fi" descr="http://upload.wikimedia.org/wikipedia/commons/1/1e/Eastgate_Centre,_Harare,_Zimbabwe.jpg"/>
          <p:cNvPicPr/>
          <p:nvPr/>
        </p:nvPicPr>
        <p:blipFill rotWithShape="1">
          <a:blip r:embed="rId3" cstate="print"/>
          <a:srcRect r="2042"/>
          <a:stretch/>
        </p:blipFill>
        <p:spPr bwMode="auto">
          <a:xfrm>
            <a:off x="0" y="3429000"/>
            <a:ext cx="4831307" cy="3429000"/>
          </a:xfrm>
          <a:prstGeom prst="rect">
            <a:avLst/>
          </a:prstGeom>
          <a:noFill/>
          <a:ln w="9525">
            <a:noFill/>
            <a:miter lim="800000"/>
            <a:headEnd/>
            <a:tailEnd/>
          </a:ln>
        </p:spPr>
      </p:pic>
      <p:sp>
        <p:nvSpPr>
          <p:cNvPr id="11" name="Rectangle 10">
            <a:extLst>
              <a:ext uri="{FF2B5EF4-FFF2-40B4-BE49-F238E27FC236}">
                <a16:creationId xmlns:a16="http://schemas.microsoft.com/office/drawing/2014/main" id="{C917092A-D75A-453A-8E1E-502D20F174F7}"/>
              </a:ext>
            </a:extLst>
          </p:cNvPr>
          <p:cNvSpPr/>
          <p:nvPr/>
        </p:nvSpPr>
        <p:spPr>
          <a:xfrm>
            <a:off x="5034550" y="44700"/>
            <a:ext cx="3960000" cy="1080120"/>
          </a:xfrm>
          <a:prstGeom prst="rect">
            <a:avLst/>
          </a:prstGeom>
          <a:ln w="38100">
            <a:solidFill>
              <a:schemeClr val="bg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cs-CZ" sz="2000" b="1">
                <a:solidFill>
                  <a:srgbClr val="FF0000"/>
                </a:solidFill>
              </a:rPr>
              <a:t>Funkce:</a:t>
            </a:r>
          </a:p>
          <a:p>
            <a:pPr algn="ctr"/>
            <a:r>
              <a:rPr lang="cs-CZ" sz="2000" b="1">
                <a:solidFill>
                  <a:srgbClr val="FF0000"/>
                </a:solidFill>
              </a:rPr>
              <a:t>Regulace teploty</a:t>
            </a:r>
          </a:p>
        </p:txBody>
      </p:sp>
      <p:sp>
        <p:nvSpPr>
          <p:cNvPr id="12" name="Rectangle 11">
            <a:extLst>
              <a:ext uri="{FF2B5EF4-FFF2-40B4-BE49-F238E27FC236}">
                <a16:creationId xmlns:a16="http://schemas.microsoft.com/office/drawing/2014/main" id="{8C0C6A7C-06CD-426A-844E-C260D80205C3}"/>
              </a:ext>
            </a:extLst>
          </p:cNvPr>
          <p:cNvSpPr/>
          <p:nvPr/>
        </p:nvSpPr>
        <p:spPr>
          <a:xfrm>
            <a:off x="5066971" y="1268760"/>
            <a:ext cx="3960000" cy="5184576"/>
          </a:xfrm>
          <a:prstGeom prst="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cs-CZ" sz="2000" b="1" dirty="0">
                <a:solidFill>
                  <a:srgbClr val="0070C0"/>
                </a:solidFill>
              </a:rPr>
              <a:t>Strategie zajišťování funkce:</a:t>
            </a:r>
          </a:p>
          <a:p>
            <a:pPr algn="ctr"/>
            <a:endParaRPr lang="cs-CZ" sz="2000" b="1" dirty="0">
              <a:solidFill>
                <a:srgbClr val="0070C0"/>
              </a:solidFill>
            </a:endParaRPr>
          </a:p>
          <a:p>
            <a:pPr algn="ctr"/>
            <a:r>
              <a:rPr lang="cs-CZ" sz="2000" b="1" dirty="0">
                <a:solidFill>
                  <a:srgbClr val="0070C0"/>
                </a:solidFill>
              </a:rPr>
              <a:t>Termiti si na kraji termitiště stavějí úzké chodbičky. Ty se během dne zahřívají, a jak z nich uniká teplo směrem vzhůru, nasávají z centrální chodby termitiště chladnější vzduch. V noci probíhá proces opačným směrem.</a:t>
            </a:r>
          </a:p>
          <a:p>
            <a:pPr algn="ctr"/>
            <a:endParaRPr lang="cs-CZ" sz="2000" b="1" dirty="0">
              <a:solidFill>
                <a:srgbClr val="0070C0"/>
              </a:solidFill>
            </a:endParaRPr>
          </a:p>
          <a:p>
            <a:pPr algn="ctr"/>
            <a:r>
              <a:rPr lang="cs-CZ" sz="2000" b="1" dirty="0">
                <a:solidFill>
                  <a:srgbClr val="0070C0"/>
                </a:solidFill>
              </a:rPr>
              <a:t>Tento proces napodobili na budově </a:t>
            </a:r>
            <a:r>
              <a:rPr lang="cs-CZ" sz="2000" b="1" dirty="0" err="1">
                <a:solidFill>
                  <a:srgbClr val="0070C0"/>
                </a:solidFill>
              </a:rPr>
              <a:t>Eastgate</a:t>
            </a:r>
            <a:r>
              <a:rPr lang="cs-CZ" sz="2000" b="1" dirty="0">
                <a:solidFill>
                  <a:srgbClr val="0070C0"/>
                </a:solidFill>
              </a:rPr>
              <a:t> Centre ve městě Harare. Horký vítr prochází porézními betonovými stěnami centra a ochlazuje se v nich ještě předtím, než se dostane dovnitř centra.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FAD7071D23884AB22F281B0EF6A0FB" ma:contentTypeVersion="10" ma:contentTypeDescription="Create a new document." ma:contentTypeScope="" ma:versionID="1982ee50dc0ae68a0482ac3577647907">
  <xsd:schema xmlns:xsd="http://www.w3.org/2001/XMLSchema" xmlns:xs="http://www.w3.org/2001/XMLSchema" xmlns:p="http://schemas.microsoft.com/office/2006/metadata/properties" xmlns:ns3="de13a0b1-9064-403a-ba63-cd14462fc490" targetNamespace="http://schemas.microsoft.com/office/2006/metadata/properties" ma:root="true" ma:fieldsID="dd0b468aed4c64589670dfa28fcef940" ns3:_="">
    <xsd:import namespace="de13a0b1-9064-403a-ba63-cd14462fc49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3a0b1-9064-403a-ba63-cd14462fc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F923BA-C788-4171-B930-31D5F9B984CA}">
  <ds:schemaRef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schemas.microsoft.com/office/infopath/2007/PartnerControls"/>
    <ds:schemaRef ds:uri="http://purl.org/dc/terms/"/>
    <ds:schemaRef ds:uri="de13a0b1-9064-403a-ba63-cd14462fc490"/>
    <ds:schemaRef ds:uri="http://www.w3.org/XML/1998/namespace"/>
    <ds:schemaRef ds:uri="http://purl.org/dc/elements/1.1/"/>
  </ds:schemaRefs>
</ds:datastoreItem>
</file>

<file path=customXml/itemProps2.xml><?xml version="1.0" encoding="utf-8"?>
<ds:datastoreItem xmlns:ds="http://schemas.openxmlformats.org/officeDocument/2006/customXml" ds:itemID="{76830F0C-C69F-4C7B-B804-A5FA7EC87A5A}">
  <ds:schemaRefs>
    <ds:schemaRef ds:uri="http://schemas.microsoft.com/sharepoint/v3/contenttype/forms"/>
  </ds:schemaRefs>
</ds:datastoreItem>
</file>

<file path=customXml/itemProps3.xml><?xml version="1.0" encoding="utf-8"?>
<ds:datastoreItem xmlns:ds="http://schemas.openxmlformats.org/officeDocument/2006/customXml" ds:itemID="{5FD5B0D9-798F-44B4-B25B-4A19CF139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13a0b1-9064-403a-ba63-cd14462fc4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612</TotalTime>
  <Words>509</Words>
  <Application>Microsoft Office PowerPoint</Application>
  <PresentationFormat>Předvádění na obrazovce (4:3)</PresentationFormat>
  <Paragraphs>57</Paragraphs>
  <Slides>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vt:i4>
      </vt:variant>
    </vt:vector>
  </HeadingPairs>
  <TitlesOfParts>
    <vt:vector size="13" baseType="lpstr">
      <vt:lpstr>Arial</vt:lpstr>
      <vt:lpstr>Calibri</vt:lpstr>
      <vt:lpstr>Comic Sans MS</vt:lpstr>
      <vt:lpstr>Office Theme</vt:lpstr>
      <vt:lpstr>Co pro mě kdy příroda udělala?</vt:lpstr>
      <vt:lpstr>Prohlédněte si tyto biologické druhy. Každý z nich se stal inspirací pro jeden lidský vynález… uhodnete pro který?</vt:lpstr>
      <vt:lpstr>Odpovědi jsou zde.  Přiřaďte je k biologickým druhům, kterými se inspirovaly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stoyan</dc:creator>
  <cp:lastModifiedBy>Milada Dobiášová</cp:lastModifiedBy>
  <cp:revision>36</cp:revision>
  <cp:lastPrinted>2021-10-07T06:56:45Z</cp:lastPrinted>
  <dcterms:created xsi:type="dcterms:W3CDTF">2012-09-14T12:52:07Z</dcterms:created>
  <dcterms:modified xsi:type="dcterms:W3CDTF">2021-10-07T06:57:45Z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0x01010019FAD7071D23884AB22F281B0EF6A0FB</vt:lpwstr>
  </property>
</Properties>
</file>