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96" d="100"/>
          <a:sy n="96" d="100"/>
        </p:scale>
        <p:origin x="-1098" y="-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44E8A-268F-4ED6-856D-5DCB3F1924F2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D727E-C216-4020-A8DB-FDA3D3E4B9E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0634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r>
              <a:rPr lang="en-AU" sz="1200" b="0" strike="noStrike" spc="-1">
                <a:latin typeface="Arial"/>
              </a:rPr>
              <a:t>https://fayefan324.wordpress.com/category/spaghetti-tower/</a:t>
            </a:r>
            <a:endParaRPr lang="sk-SK" sz="12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tabLst>
                <a:tab pos="0" algn="l"/>
              </a:tabLst>
            </a:pPr>
            <a:endParaRPr lang="sk-SK" sz="1200" b="0" strike="noStrike" spc="-1">
              <a:latin typeface="Arial"/>
            </a:endParaRPr>
          </a:p>
        </p:txBody>
      </p:sp>
      <p:sp>
        <p:nvSpPr>
          <p:cNvPr id="10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B9B3402-6BE3-4F6A-B7E5-82CEEB9D2D91}" type="slidenum">
              <a:rPr lang="en-AU" sz="1200" b="0" strike="noStrike" spc="-1">
                <a:latin typeface="Times New Roman"/>
              </a:rPr>
              <a:t>2</a:t>
            </a:fld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https://pixabay.com/photos/onion-vegetable-plant-food-3706937/</a:t>
            </a:r>
            <a:endParaRPr lang="sk-SK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https://pixabay.com/photos/water-bach-river-waterfall-nature-1563220/</a:t>
            </a:r>
            <a:endParaRPr lang="sk-SK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https://pixabay.com/photos/panorama-bavarian-forest-forest-2354183/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9BE14290-6A4C-4103-A3A5-3373C8B617E8}" type="slidenum">
              <a:rPr lang="en-AU" sz="1200" b="0" strike="noStrike" spc="-1">
                <a:latin typeface="Times New Roman"/>
              </a:rPr>
              <a:t>4</a:t>
            </a:fld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https://pixabay.com/photos/chicken-hen-egg-rooster-chicks-4849979/</a:t>
            </a:r>
            <a:endParaRPr lang="sk-SK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https://pixabay.com/photos/barley-field-wheat-harvest-sunrise-1684052/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1CFF0DD-D6DD-441E-B10A-572D187387E8}" type="slidenum">
              <a:rPr lang="en-AU" sz="1200" b="0" strike="noStrike" spc="-1">
                <a:latin typeface="Times New Roman"/>
              </a:rPr>
              <a:t>5</a:t>
            </a:fld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https://pixabay.com/photos/forest-saw-harvesting-trees-block-761781/</a:t>
            </a:r>
            <a:endParaRPr lang="sk-SK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https://pixabay.com/photos/crop-furrows-soil-seeds-1149914/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54255CAB-339E-45E7-B98F-E5458B298497}" type="slidenum">
              <a:rPr lang="en-AU" sz="1200" b="0" strike="noStrike" spc="-1">
                <a:latin typeface="Times New Roman"/>
              </a:rPr>
              <a:t>6</a:t>
            </a:fld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https://pixabay.com/photos/plant-texture-nature-conifer-green-2717148/</a:t>
            </a:r>
            <a:endParaRPr lang="sk-SK" sz="2000" b="0" strike="noStrike" spc="-1">
              <a:latin typeface="Arial"/>
            </a:endParaRPr>
          </a:p>
          <a:p>
            <a:pPr marL="216000" indent="-215640">
              <a:lnSpc>
                <a:spcPct val="100000"/>
              </a:lnSpc>
              <a:tabLst>
                <a:tab pos="0" algn="l"/>
              </a:tabLst>
            </a:pPr>
            <a:r>
              <a:rPr lang="en-AU" sz="2000" b="0" strike="noStrike" spc="-1">
                <a:latin typeface="Arial"/>
              </a:rPr>
              <a:t>https://pixabay.com/photos/pumpkins-hidden-object-diversity-4600419/</a:t>
            </a:r>
            <a:endParaRPr lang="sk-SK" sz="2000" b="0" strike="noStrike" spc="-1"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2BE6277C-524F-40C8-AB55-3A4269D0218F}" type="slidenum">
              <a:rPr lang="en-AU" sz="1200" b="0" strike="noStrike" spc="-1">
                <a:latin typeface="Times New Roman"/>
              </a:rPr>
              <a:t>7</a:t>
            </a:fld>
            <a:endParaRPr lang="sk-SK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0FCA96-0DDC-41A8-9CD8-A161F97EE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EE2A16D5-CEED-4D5D-A410-A65FFD83C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1987A06-916A-47DE-8962-028B896B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2DA9B887-04C1-43FB-BBF2-3033445C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B83BE76-7788-4D66-B4D4-172EDE22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903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B5BE1A8-4D87-4B05-B79B-AEDD330F0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8C7EAC90-48FC-4FE2-8910-893C107569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2FF0F1B-74C6-4F31-9671-180C514AC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0CEC136-08DA-4FA3-AC98-D07FC3229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5385F03-8749-4DBD-A7EF-E18AC629C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189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017F562B-65CE-47D7-9F20-AB2386413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B989441F-D4D6-4F04-8977-C7D47D2E2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6C07FA7-EB71-415D-A66F-CC3E2A6F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17768F42-F77C-4494-90A1-C57CD8A7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8801D7C-6DC0-48CA-B7E6-29DE7906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3061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BBB39C-3A7F-44B8-9D1E-823431FD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BF6A51-9CE0-4678-A9F6-A00785581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C82B0AA7-408B-4CF4-8819-2E016AEA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7508906-F5B6-4D97-BBE5-23083E40F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2D312A2-4CEC-44BB-8BA7-6A3725056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19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E716C24-AEEC-4C3E-88CE-972A0788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CBE6F21-1767-4AA6-8E9F-5551B3A28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C7643FB-E9EF-44EB-9C8A-8CE6F7155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B76FEE9-42DE-4A77-916A-CDE4566B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0E54BAB-427C-4786-B86C-5F503E1F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10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11FA90A-5545-4DBC-AE02-49FB8A30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75278B-DF4F-45B7-B60C-B4E533098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776C96A-6DE6-4515-8D97-0FABB6D83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3D09C75B-6E36-4BE4-B2AA-BA7272F8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3DDBFDB3-2964-4E71-A5C4-E62C2226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2787190-6909-4B3D-BBD8-05084D61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68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9C52F1-F5CC-4478-8725-F430C71F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2422358-65B9-444C-B7F2-CAB61C53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9ABBFFE9-B627-496E-9709-E49FF0875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D35E612B-9A8F-43E0-BF45-05C9625CC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04A42304-2A9B-47B9-ADAA-8FBDE9889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559BA0FD-1CA5-4750-9D92-08F99C433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782E1EFF-5E84-4C38-9E2F-FEFB2526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CB236923-2F05-41DF-99ED-51E0BD38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69766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94A51DE-8F0B-499D-BD79-49292FF44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EF917E93-359C-4F65-8070-A089A994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B74E63F-E729-45BA-AEF3-3901C9F07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0185BAE1-4603-4F03-B7F9-9C22FC56F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158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BB1F36A9-A6DF-4D7D-A271-4C89F34C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741B05A3-A28A-4DE1-8686-74842690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D09D2D5-996A-4E9D-A164-6EB82493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09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937546-6129-48D2-A697-314974C7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80CE667-F542-4989-AA3F-DE2D4EA1A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D36FA298-9A33-4D0F-A19E-A370A67C2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57F97329-5C75-4BFD-977A-8DE6301C9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8C990B5A-E792-47A4-9F18-93483EDC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6A359B4B-826C-47B6-8B83-EBF0A44F5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012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B2E60CF-84C4-400E-9AB5-BF4ABFFD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8ADF476E-1604-4B09-B9CD-324B14A9C5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0E584736-6E9D-4FA9-8C7D-7CE8A07AA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50A4AEC-0F54-4CDF-969C-4DBBB70D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96F0520A-B5DE-4DFF-9492-F09562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D59A6320-0531-46B8-B070-EA792CBA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9176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62903E7-179E-41EB-B77B-CF898F7A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AU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BBCC364D-DA64-43E3-AC39-CE2D2EE87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AU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9B64C8C-8603-4185-9B3E-A5B6C1678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5686A-6518-4974-9340-7FA33C28D156}" type="datetimeFigureOut">
              <a:rPr lang="en-AU" smtClean="0"/>
              <a:pPr/>
              <a:t>6/02/2021</a:t>
            </a:fld>
            <a:endParaRPr lang="en-AU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FADBBCD-D5D7-43C6-B5E5-48623E7DBE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6F4B11D-4840-4992-BB6A-DA240BA1F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7F692-00A3-4D17-883D-38179CA5CC88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243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6">
            <a:extLst>
              <a:ext uri="{FF2B5EF4-FFF2-40B4-BE49-F238E27FC236}">
                <a16:creationId xmlns:a16="http://schemas.microsoft.com/office/drawing/2014/main" xmlns="" id="{EEE7BB9D-2CE8-47EF-9D66-C2F55D5D868D}"/>
              </a:ext>
            </a:extLst>
          </p:cNvPr>
          <p:cNvSpPr txBox="1"/>
          <p:nvPr/>
        </p:nvSpPr>
        <p:spPr>
          <a:xfrm>
            <a:off x="3006358" y="2929305"/>
            <a:ext cx="8302952" cy="887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cs-CZ" sz="4400" b="1" spc="-1" dirty="0">
                <a:solidFill>
                  <a:srgbClr val="FFFFFF"/>
                </a:solidFill>
                <a:latin typeface="Calibri Light"/>
                <a:ea typeface="DejaVu Sans"/>
              </a:rPr>
              <a:t>PRINCÍP UDRŽATEĽNOSTI</a:t>
            </a:r>
            <a:endParaRPr lang="sk-SK" sz="4400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801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200160" y="262440"/>
            <a:ext cx="7115040" cy="531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                      POKUS</a:t>
            </a:r>
            <a:endParaRPr lang="sk-SK" sz="44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sk-SK" sz="44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4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Aký typ konštrukcie sa ukázal byť najlepší? Prečo? </a:t>
            </a:r>
            <a:endParaRPr lang="sk-SK" sz="2400" b="0" strike="noStrike" spc="-1" dirty="0">
              <a:latin typeface="Arial"/>
            </a:endParaRPr>
          </a:p>
          <a:p>
            <a:pPr marL="343080" indent="-3423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4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Čo naopak nefungovalo dobre? </a:t>
            </a:r>
            <a:endParaRPr lang="sk-SK" sz="24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sk-SK" sz="2400" b="0" strike="noStrike" spc="-1" dirty="0">
              <a:latin typeface="Arial"/>
            </a:endParaRPr>
          </a:p>
        </p:txBody>
      </p:sp>
      <p:pic>
        <p:nvPicPr>
          <p:cNvPr id="84" name="Obrázek 3"/>
          <p:cNvPicPr/>
          <p:nvPr/>
        </p:nvPicPr>
        <p:blipFill>
          <a:blip r:embed="rId3"/>
          <a:stretch/>
        </p:blipFill>
        <p:spPr>
          <a:xfrm>
            <a:off x="7878600" y="1237320"/>
            <a:ext cx="3679920" cy="49075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2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356039" y="1802160"/>
            <a:ext cx="5120421" cy="56308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Spoločnosť je vybudovaná na prírodných zdrojoch – najširšia, najnižšia časť pyramídy</a:t>
            </a:r>
            <a:endParaRPr lang="sk-SK" sz="24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Bohaté prírodné zdroje predstavujú stabilitu a blahobyt ľudskej spoločnosti </a:t>
            </a:r>
            <a:endParaRPr lang="sk-SK" sz="24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Ľudská spoločnosť nemôže prekvitať bez starostlivosti o prírodu – základne pyramídy – na prvom mieste</a:t>
            </a: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</p:txBody>
      </p:sp>
      <p:pic>
        <p:nvPicPr>
          <p:cNvPr id="86" name="Obrázek 19"/>
          <p:cNvPicPr/>
          <p:nvPr/>
        </p:nvPicPr>
        <p:blipFill>
          <a:blip r:embed="rId2"/>
          <a:stretch/>
        </p:blipFill>
        <p:spPr>
          <a:xfrm>
            <a:off x="5342040" y="1423440"/>
            <a:ext cx="6748200" cy="519912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2931480" y="221760"/>
            <a:ext cx="39013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UDRŽATEĽNOSŤ</a:t>
            </a:r>
            <a:endParaRPr lang="sk-SK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45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182426" y="1344960"/>
            <a:ext cx="5498108" cy="3476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Bez zdravej prírody – čistého vzduchu a vody, úrodnej pôdy, čo zadržuje vodu, druhového bohatstva rastlín a živočíchov - nemôžu žiť ľudia spokojný život</a:t>
            </a:r>
            <a:endParaRPr lang="sk-SK" sz="2000" b="0" strike="noStrike" spc="-1" dirty="0">
              <a:latin typeface="Arial"/>
            </a:endParaRPr>
          </a:p>
          <a:p>
            <a:pPr marL="743040" lvl="1" indent="-285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Starostlivosť o prírodu a životné prostredie musí byť na prvom mieste zdravej spoločnosti</a:t>
            </a: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</p:txBody>
      </p:sp>
      <p:pic>
        <p:nvPicPr>
          <p:cNvPr id="89" name="Obrázek 9"/>
          <p:cNvPicPr/>
          <p:nvPr/>
        </p:nvPicPr>
        <p:blipFill>
          <a:blip r:embed="rId3"/>
          <a:stretch/>
        </p:blipFill>
        <p:spPr>
          <a:xfrm>
            <a:off x="8076240" y="4065120"/>
            <a:ext cx="3853440" cy="2570760"/>
          </a:xfrm>
          <a:prstGeom prst="rect">
            <a:avLst/>
          </a:prstGeom>
          <a:ln>
            <a:noFill/>
          </a:ln>
        </p:spPr>
      </p:pic>
      <p:sp>
        <p:nvSpPr>
          <p:cNvPr id="90" name="CustomShape 2"/>
          <p:cNvSpPr/>
          <p:nvPr/>
        </p:nvSpPr>
        <p:spPr>
          <a:xfrm>
            <a:off x="2931480" y="221760"/>
            <a:ext cx="39013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UDRŽATEĽNOSŤ</a:t>
            </a:r>
            <a:endParaRPr lang="sk-SK" sz="4400" b="0" strike="noStrike" spc="-1">
              <a:latin typeface="Arial"/>
            </a:endParaRPr>
          </a:p>
        </p:txBody>
      </p:sp>
      <p:pic>
        <p:nvPicPr>
          <p:cNvPr id="91" name="Obrázek 3"/>
          <p:cNvPicPr/>
          <p:nvPr/>
        </p:nvPicPr>
        <p:blipFill>
          <a:blip r:embed="rId4"/>
          <a:stretch/>
        </p:blipFill>
        <p:spPr>
          <a:xfrm>
            <a:off x="356040" y="4065120"/>
            <a:ext cx="7491240" cy="2570760"/>
          </a:xfrm>
          <a:prstGeom prst="rect">
            <a:avLst/>
          </a:prstGeom>
          <a:ln>
            <a:noFill/>
          </a:ln>
        </p:spPr>
      </p:pic>
      <p:pic>
        <p:nvPicPr>
          <p:cNvPr id="92" name="Obrázek 8"/>
          <p:cNvPicPr/>
          <p:nvPr/>
        </p:nvPicPr>
        <p:blipFill>
          <a:blip r:embed="rId5"/>
          <a:stretch/>
        </p:blipFill>
        <p:spPr>
          <a:xfrm>
            <a:off x="6095880" y="1158480"/>
            <a:ext cx="4296240" cy="2861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71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838080" y="2037960"/>
            <a:ext cx="5383816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en-A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12 -13 </a:t>
            </a:r>
            <a:r>
              <a:rPr lang="cs-CZ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rokov</a:t>
            </a:r>
            <a:r>
              <a:rPr lang="en-AU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4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>
              <a:lnSpc>
                <a:spcPct val="100000"/>
              </a:lnSpc>
            </a:pPr>
            <a:endParaRPr lang="sk-SK" sz="2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Je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príroda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pre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ľudí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dôležitá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prečo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endParaRPr lang="sk-SK" sz="2400" b="0" strike="noStrike" spc="-1" dirty="0" smtClean="0">
              <a:solidFill>
                <a:srgbClr val="000000"/>
              </a:solidFill>
              <a:latin typeface="Calibri"/>
              <a:ea typeface="Microsoft YaHei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sk-SK" sz="24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Mohli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by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sme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bez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nej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žiť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(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zvieratá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rastliny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...) 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čo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by bolo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iné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keby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zmizli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4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sk-SK" sz="2400" b="0" strike="noStrike" spc="-1" dirty="0">
              <a:latin typeface="Arial"/>
            </a:endParaRPr>
          </a:p>
          <a:p>
            <a:pPr marL="3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Odkiaľ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si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myslíte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že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pochádza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naše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jedlo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aké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roly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hrajú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živočíchy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4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rastliny</a:t>
            </a:r>
            <a:r>
              <a:rPr lang="en-GB" sz="24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400" b="0" strike="noStrike" spc="-1" dirty="0">
              <a:latin typeface="Arial"/>
            </a:endParaRPr>
          </a:p>
        </p:txBody>
      </p:sp>
      <p:pic>
        <p:nvPicPr>
          <p:cNvPr id="94" name="Obrázek 5"/>
          <p:cNvPicPr/>
          <p:nvPr/>
        </p:nvPicPr>
        <p:blipFill>
          <a:blip r:embed="rId3"/>
          <a:stretch/>
        </p:blipFill>
        <p:spPr>
          <a:xfrm>
            <a:off x="6937920" y="212400"/>
            <a:ext cx="4699800" cy="3133080"/>
          </a:xfrm>
          <a:prstGeom prst="rect">
            <a:avLst/>
          </a:prstGeom>
          <a:ln>
            <a:noFill/>
          </a:ln>
        </p:spPr>
      </p:pic>
      <p:pic>
        <p:nvPicPr>
          <p:cNvPr id="95" name="Obrázek 7"/>
          <p:cNvPicPr/>
          <p:nvPr/>
        </p:nvPicPr>
        <p:blipFill>
          <a:blip r:embed="rId4"/>
          <a:stretch/>
        </p:blipFill>
        <p:spPr>
          <a:xfrm>
            <a:off x="6937920" y="3607560"/>
            <a:ext cx="4699800" cy="313308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2931480" y="221760"/>
            <a:ext cx="39013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DISKUSIA</a:t>
            </a:r>
            <a:endParaRPr lang="sk-SK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0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70940" y="1525419"/>
            <a:ext cx="6342590" cy="532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en-A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14 – 15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rokov</a:t>
            </a:r>
            <a:r>
              <a:rPr lang="en-A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 smtClean="0">
                <a:solidFill>
                  <a:srgbClr val="000000"/>
                </a:solidFill>
                <a:latin typeface="Calibri"/>
                <a:ea typeface="Microsoft YaHei"/>
              </a:rPr>
              <a:t>Znamená</a:t>
            </a:r>
            <a:r>
              <a:rPr lang="en-GB" sz="2000" b="0" strike="noStrike" spc="-1" dirty="0" smtClean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„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bohatstvo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“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kopec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peňazí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priateľov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jedla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to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súvisí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Budem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premýšľať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nad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priateľstvom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keď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budem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hlad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Budú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peniaze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hodnotu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keď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ne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nebudem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môcť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kúpiť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jedlo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Aké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sú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základy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ľudskej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spokojnosti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Akú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rolu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v tom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hrá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príroda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sú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zvieratá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súčasťou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produkcie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akou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Je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dobrý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nápad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vyťažiť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prírodu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-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vytažiť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všetko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drevo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zožať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všetky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polia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premeniť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ich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v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peniaze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Čo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by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malo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byť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chránené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v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akom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rozsahu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000" b="0" strike="noStrike" spc="-1" dirty="0">
              <a:latin typeface="Arial"/>
            </a:endParaRPr>
          </a:p>
          <a:p>
            <a:pPr marL="216000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Existujú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spôsoby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ako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vyhnúť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stretu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medzi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ľuďmi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ekonomikou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stratou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prírody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</p:txBody>
      </p:sp>
      <p:pic>
        <p:nvPicPr>
          <p:cNvPr id="98" name="Obrázek 6"/>
          <p:cNvPicPr/>
          <p:nvPr/>
        </p:nvPicPr>
        <p:blipFill>
          <a:blip r:embed="rId3"/>
          <a:stretch/>
        </p:blipFill>
        <p:spPr>
          <a:xfrm>
            <a:off x="7230240" y="3750840"/>
            <a:ext cx="4539240" cy="3016440"/>
          </a:xfrm>
          <a:prstGeom prst="rect">
            <a:avLst/>
          </a:prstGeom>
          <a:ln>
            <a:noFill/>
          </a:ln>
        </p:spPr>
      </p:pic>
      <p:sp>
        <p:nvSpPr>
          <p:cNvPr id="99" name="CustomShape 2"/>
          <p:cNvSpPr/>
          <p:nvPr/>
        </p:nvSpPr>
        <p:spPr>
          <a:xfrm>
            <a:off x="2931480" y="221760"/>
            <a:ext cx="39013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DISKUSIA</a:t>
            </a:r>
            <a:endParaRPr lang="sk-SK" sz="4400" b="0" strike="noStrike" spc="-1">
              <a:latin typeface="Arial"/>
            </a:endParaRPr>
          </a:p>
        </p:txBody>
      </p:sp>
      <p:pic>
        <p:nvPicPr>
          <p:cNvPr id="100" name="Obrázek 7"/>
          <p:cNvPicPr/>
          <p:nvPr/>
        </p:nvPicPr>
        <p:blipFill>
          <a:blip r:embed="rId4"/>
          <a:stretch/>
        </p:blipFill>
        <p:spPr>
          <a:xfrm>
            <a:off x="7230240" y="419760"/>
            <a:ext cx="4539240" cy="30045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8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ustomShape 1"/>
          <p:cNvSpPr/>
          <p:nvPr/>
        </p:nvSpPr>
        <p:spPr>
          <a:xfrm>
            <a:off x="268355" y="1441885"/>
            <a:ext cx="6319753" cy="59386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en-AU" sz="20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15 </a:t>
            </a:r>
            <a:r>
              <a:rPr lang="en-A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- 16 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rokov</a:t>
            </a:r>
            <a:r>
              <a:rPr lang="en-AU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 marL="457200"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Je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lepšie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špecializovať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jedno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povolanie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naučiť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viac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zručností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>
              <a:latin typeface="Arial"/>
            </a:endParaRPr>
          </a:p>
          <a:p>
            <a:pPr marL="286110" indent="-285750">
              <a:lnSpc>
                <a:spcPct val="100000"/>
              </a:lnSpc>
              <a:buClr>
                <a:srgbClr val="000000"/>
              </a:buClr>
              <a:buSzPct val="45000"/>
              <a:buFont typeface="Arial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Je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lepšie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pestovať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jeden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druh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plodín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niekoľko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Čo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stane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keď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nastane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sucho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objaví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škodca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ktorý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konzumuje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konkrétne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ovocie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plodinu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endParaRPr lang="sk-SK" sz="2000" b="0" strike="noStrike" spc="-1" dirty="0">
              <a:latin typeface="Arial"/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Je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lepšie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pestovať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v lese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len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jeden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druh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stromu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alebo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niekoľko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Prečo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Čo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negatívne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by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mohlo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stať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keby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sme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pestovali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len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jeden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 </a:t>
            </a:r>
            <a:endParaRPr lang="sk-SK" sz="2000" b="0" strike="noStrike" spc="-1" dirty="0">
              <a:latin typeface="Arial"/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Premýšľajte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o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úlohe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rozmanitosti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v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prírode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porovnajte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ju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s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príkladmi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rozmanitosti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v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spoločnosti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(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napr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.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kultúrnej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genetickej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rozmanitosti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zručností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a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talentov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).</a:t>
            </a:r>
            <a:endParaRPr lang="sk-SK" sz="2000" b="0" strike="noStrike" spc="-1" dirty="0">
              <a:latin typeface="Arial"/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Môžeme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nájsť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mechanizmy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súvisiace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s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rozmanitosťou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,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ktoré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zaistia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odolnosť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proti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zmenám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endParaRPr lang="sk-SK" sz="2000" b="0" strike="noStrike" spc="-1" dirty="0">
              <a:latin typeface="Arial"/>
            </a:endParaRPr>
          </a:p>
          <a:p>
            <a:pPr marL="286470" indent="-285750">
              <a:lnSpc>
                <a:spcPct val="10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Môže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byť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príliš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ná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rozmanitosť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r>
              <a:rPr lang="en-GB" sz="2000" b="0" strike="noStrike" spc="-1" dirty="0" err="1">
                <a:solidFill>
                  <a:srgbClr val="000000"/>
                </a:solidFill>
                <a:latin typeface="Calibri"/>
                <a:ea typeface="Microsoft YaHei"/>
              </a:rPr>
              <a:t>škodliv</a:t>
            </a:r>
            <a:r>
              <a:rPr lang="cs-CZ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á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Microsoft YaHei"/>
              </a:rPr>
              <a:t>?</a:t>
            </a:r>
            <a:r>
              <a:rPr lang="en-GB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sk-SK" sz="20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sk-SK" sz="2000" b="0" strike="noStrike" spc="-1" dirty="0">
              <a:latin typeface="Arial"/>
            </a:endParaRPr>
          </a:p>
        </p:txBody>
      </p:sp>
      <p:pic>
        <p:nvPicPr>
          <p:cNvPr id="102" name="Obrázek 6"/>
          <p:cNvPicPr/>
          <p:nvPr/>
        </p:nvPicPr>
        <p:blipFill>
          <a:blip r:embed="rId3"/>
          <a:srcRect t="15398"/>
          <a:stretch/>
        </p:blipFill>
        <p:spPr>
          <a:xfrm>
            <a:off x="6753600" y="669240"/>
            <a:ext cx="4877640" cy="2731320"/>
          </a:xfrm>
          <a:prstGeom prst="rect">
            <a:avLst/>
          </a:prstGeom>
          <a:ln>
            <a:noFill/>
          </a:ln>
        </p:spPr>
      </p:pic>
      <p:sp>
        <p:nvSpPr>
          <p:cNvPr id="103" name="CustomShape 2"/>
          <p:cNvSpPr/>
          <p:nvPr/>
        </p:nvSpPr>
        <p:spPr>
          <a:xfrm>
            <a:off x="2931480" y="221760"/>
            <a:ext cx="3901320" cy="76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  <a:ea typeface="DejaVu Sans"/>
              </a:rPr>
              <a:t>DISKUSIA</a:t>
            </a:r>
            <a:endParaRPr lang="sk-SK" sz="4400" b="0" strike="noStrike" spc="-1">
              <a:latin typeface="Arial"/>
            </a:endParaRPr>
          </a:p>
        </p:txBody>
      </p:sp>
      <p:pic>
        <p:nvPicPr>
          <p:cNvPr id="104" name="Obrázek 7"/>
          <p:cNvPicPr/>
          <p:nvPr/>
        </p:nvPicPr>
        <p:blipFill>
          <a:blip r:embed="rId4"/>
          <a:srcRect b="8474"/>
          <a:stretch/>
        </p:blipFill>
        <p:spPr>
          <a:xfrm>
            <a:off x="6753600" y="3452400"/>
            <a:ext cx="4877640" cy="334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6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421</Words>
  <Application>Microsoft Office PowerPoint</Application>
  <PresentationFormat>Custom</PresentationFormat>
  <Paragraphs>61</Paragraphs>
  <Slides>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Zelený Jakub</dc:creator>
  <cp:lastModifiedBy>rehe</cp:lastModifiedBy>
  <cp:revision>28</cp:revision>
  <dcterms:created xsi:type="dcterms:W3CDTF">2020-05-02T14:02:06Z</dcterms:created>
  <dcterms:modified xsi:type="dcterms:W3CDTF">2021-02-06T10:44:06Z</dcterms:modified>
</cp:coreProperties>
</file>