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-1080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121E2-803F-40C5-9E1F-EF5471888BA2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958D-452D-4EC6-A343-0670CE65FEC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01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sk-SK" sz="2000" b="0" strike="noStrike" spc="-1" dirty="0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EBF0151-AEEC-4DB2-B7F3-60237E02BDF3}" type="slidenum">
              <a:rPr lang="en-AU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0FCA96-0DDC-41A8-9CD8-A161F97EE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E2A16D5-CEED-4D5D-A410-A65FFD83C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1987A06-916A-47DE-8962-028B896B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DA9B887-04C1-43FB-BBF2-3033445C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B83BE76-7788-4D66-B4D4-172EDE22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90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5BE1A8-4D87-4B05-B79B-AEDD330F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C7EAC90-48FC-4FE2-8910-893C10756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2FF0F1B-74C6-4F31-9671-180C514A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0CEC136-08DA-4FA3-AC98-D07FC32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5385F03-8749-4DBD-A7EF-E18AC629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18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017F562B-65CE-47D7-9F20-AB2386413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989441F-D4D6-4F04-8977-C7D47D2E2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6C07FA7-EB71-415D-A66F-CC3E2A6F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7768F42-F77C-4494-90A1-C57CD8A7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8801D7C-6DC0-48CA-B7E6-29DE7906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06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BBB39C-3A7F-44B8-9D1E-823431FD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4BF6A51-9CE0-4678-A9F6-A0078558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82B0AA7-408B-4CF4-8819-2E016AEA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7508906-F5B6-4D97-BBE5-23083E40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2D312A2-4CEC-44BB-8BA7-6A372505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19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716C24-AEEC-4C3E-88CE-972A0788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CBE6F21-1767-4AA6-8E9F-5551B3A2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C7643FB-E9EF-44EB-9C8A-8CE6F715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B76FEE9-42DE-4A77-916A-CDE4566B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0E54BAB-427C-4786-B86C-5F503E1F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1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1FA90A-5545-4DBC-AE02-49FB8A30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375278B-DF4F-45B7-B60C-B4E533098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776C96A-6DE6-4515-8D97-0FABB6D83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D09C75B-6E36-4BE4-B2AA-BA7272F8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DDBFDB3-2964-4E71-A5C4-E62C2226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2787190-6909-4B3D-BBD8-05084D61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68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9C52F1-F5CC-4478-8725-F430C71F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2422358-65B9-444C-B7F2-CAB61C537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ABBFFE9-B627-496E-9709-E49FF0875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D35E612B-9A8F-43E0-BF45-05C9625CC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04A42304-2A9B-47B9-ADAA-8FBDE9889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9BA0FD-1CA5-4750-9D92-08F99C43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82E1EFF-5E84-4C38-9E2F-FEFB2526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CB236923-2F05-41DF-99ED-51E0BD38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76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4A51DE-8F0B-499D-BD79-49292FF4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F917E93-359C-4F65-8070-A089A994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0B74E63F-E729-45BA-AEF3-3901C9F0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185BAE1-4603-4F03-B7F9-9C22FC56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5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BB1F36A9-A6DF-4D7D-A271-4C89F34C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741B05A3-A28A-4DE1-8686-74842690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D09D2D5-996A-4E9D-A164-6EB82493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09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937546-6129-48D2-A697-314974C7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80CE667-F542-4989-AA3F-DE2D4EA1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D36FA298-9A33-4D0F-A19E-A370A67C2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7F97329-5C75-4BFD-977A-8DE6301C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C990B5A-E792-47A4-9F18-93483EDC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A359B4B-826C-47B6-8B83-EBF0A44F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012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2E60CF-84C4-400E-9AB5-BF4ABFFD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8ADF476E-1604-4B09-B9CD-324B14A9C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E584736-6E9D-4FA9-8C7D-7CE8A07AA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50A4AEC-0F54-4CDF-969C-4DBBB70D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6F0520A-B5DE-4DFF-9492-F095622B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59A6320-0531-46B8-B070-EA792CBA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17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462903E7-179E-41EB-B77B-CF898F7A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BCC364D-DA64-43E3-AC39-CE2D2EE87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B64C8C-8603-4185-9B3E-A5B6C1678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686A-6518-4974-9340-7FA33C28D156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FADBBCD-D5D7-43C6-B5E5-48623E7DB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6F4B11D-4840-4992-BB6A-DA240BA1F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4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EEE7BB9D-2CE8-47EF-9D66-C2F55D5D868D}"/>
              </a:ext>
            </a:extLst>
          </p:cNvPr>
          <p:cNvSpPr txBox="1"/>
          <p:nvPr/>
        </p:nvSpPr>
        <p:spPr>
          <a:xfrm>
            <a:off x="3775191" y="3328316"/>
            <a:ext cx="6989445" cy="732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sk-SK" sz="4800" b="1" dirty="0">
                <a:solidFill>
                  <a:schemeClr val="bg1"/>
                </a:solidFill>
                <a:latin typeface="Calibri Light"/>
              </a:rPr>
              <a:t>Inšpirácie z prírody pre ľudské zdravie</a:t>
            </a:r>
            <a:endParaRPr lang="sk-SK" sz="4800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01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361"/>
          <p:cNvSpPr txBox="1">
            <a:spLocks noChangeShapeType="1"/>
          </p:cNvSpPr>
          <p:nvPr/>
        </p:nvSpPr>
        <p:spPr>
          <a:xfrm>
            <a:off x="1310640" y="-6159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4400" b="1" dirty="0" smtClean="0">
                <a:solidFill>
                  <a:schemeClr val="bg1"/>
                </a:solidFill>
                <a:latin typeface="Calibri Light"/>
              </a:rPr>
              <a:t>Gekónov unikátny zrak</a:t>
            </a:r>
            <a:endParaRPr lang="sk-SK" sz="4400" b="1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3" name="Shape 15362"/>
          <p:cNvSpPr txBox="1">
            <a:spLocks noChangeShapeType="1"/>
          </p:cNvSpPr>
          <p:nvPr/>
        </p:nvSpPr>
        <p:spPr>
          <a:xfrm>
            <a:off x="1188720" y="1825624"/>
            <a:ext cx="5181600" cy="2949575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342900" indent="-342900" algn="l" defTabSz="449262" rtl="0" eaLnBrk="1" fontAlgn="base" latinLnBrk="0" hangingPunct="1">
              <a:lnSpc>
                <a:spcPct val="92000"/>
              </a:lnSpc>
              <a:spcBef>
                <a:spcPts val="1425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1pPr>
            <a:lvl2pPr marL="742950" indent="-285750" algn="l" defTabSz="449262" rtl="0" eaLnBrk="1" fontAlgn="base" latinLnBrk="0" hangingPunct="1">
              <a:lnSpc>
                <a:spcPct val="92000"/>
              </a:lnSpc>
              <a:spcBef>
                <a:spcPts val="1137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2pPr>
            <a:lvl3pPr marL="1143000" indent="-228600" algn="l" defTabSz="449262" rtl="0" eaLnBrk="1" fontAlgn="base" latinLnBrk="0" hangingPunct="1">
              <a:lnSpc>
                <a:spcPct val="92000"/>
              </a:lnSpc>
              <a:spcBef>
                <a:spcPts val="850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3pPr>
            <a:lvl4pPr marL="1600200" indent="-228600" algn="l" defTabSz="449262" rtl="0" eaLnBrk="1" fontAlgn="base" latinLnBrk="0" hangingPunct="1">
              <a:lnSpc>
                <a:spcPct val="92000"/>
              </a:lnSpc>
              <a:spcBef>
                <a:spcPts val="575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4pPr>
            <a:lvl5pPr marL="2057400" indent="-228600" algn="l" defTabSz="449262" rtl="0" eaLnBrk="1" fontAlgn="base" latinLnBrk="0" hangingPunct="1">
              <a:lnSpc>
                <a:spcPct val="92000"/>
              </a:lnSpc>
              <a:spcBef>
                <a:spcPts val="287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...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inšpiroval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efektívnejšie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kamery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a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multifokálne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kontaktné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šošovky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,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nielen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ako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pomoc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proti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strate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zraku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, ale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aj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ako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zlepšenie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našej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schopnosti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dirty="0" err="1" smtClean="0">
                <a:solidFill>
                  <a:srgbClr val="767171"/>
                </a:solidFill>
                <a:latin typeface="Calibri"/>
              </a:rPr>
              <a:t>videnia</a:t>
            </a:r>
            <a:r>
              <a:rPr lang="en-GB" sz="3200" dirty="0" smtClean="0">
                <a:solidFill>
                  <a:srgbClr val="767171"/>
                </a:solidFill>
                <a:latin typeface="Calibri"/>
              </a:rPr>
              <a:t>. </a:t>
            </a:r>
            <a:endParaRPr lang="en-GB" sz="3200" dirty="0">
              <a:solidFill>
                <a:srgbClr val="767171"/>
              </a:solidFill>
              <a:latin typeface="Calibri"/>
            </a:endParaRPr>
          </a:p>
        </p:txBody>
      </p:sp>
      <p:pic>
        <p:nvPicPr>
          <p:cNvPr id="4" name="Image 15377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6851914" y="1341120"/>
            <a:ext cx="4189271" cy="5141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52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85"/>
          <p:cNvSpPr txBox="1">
            <a:spLocks noChangeShapeType="1"/>
          </p:cNvSpPr>
          <p:nvPr/>
        </p:nvSpPr>
        <p:spPr>
          <a:xfrm>
            <a:off x="1097280" y="258445"/>
            <a:ext cx="10641012" cy="67945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4000" b="1" dirty="0" smtClean="0">
                <a:solidFill>
                  <a:schemeClr val="bg1"/>
                </a:solidFill>
                <a:latin typeface="Calibri Light"/>
              </a:rPr>
              <a:t>Žraločia koža – odpudzuje vodu aj baktérie</a:t>
            </a:r>
            <a:endParaRPr lang="sk-SK" sz="4000" b="1" dirty="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3" name="Image 16386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6578600" y="1717040"/>
            <a:ext cx="4489450" cy="3905250"/>
          </a:xfrm>
          <a:prstGeom prst="rect">
            <a:avLst/>
          </a:prstGeom>
          <a:noFill/>
        </p:spPr>
      </p:pic>
      <p:pic>
        <p:nvPicPr>
          <p:cNvPr id="5" name="Image 16388"/>
          <p:cNvPicPr>
            <a:picLocks noGrp="1" noChangeAspect="1"/>
          </p:cNvPicPr>
          <p:nvPr/>
        </p:nvPicPr>
        <p:blipFill>
          <a:blip r:embed="rId3"/>
          <a:srcRect/>
          <a:stretch/>
        </p:blipFill>
        <p:spPr>
          <a:xfrm>
            <a:off x="338455" y="1915795"/>
            <a:ext cx="5811837" cy="3878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2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409"/>
          <p:cNvSpPr txBox="1">
            <a:spLocks noChangeShapeType="1"/>
          </p:cNvSpPr>
          <p:nvPr/>
        </p:nvSpPr>
        <p:spPr>
          <a:xfrm>
            <a:off x="7073900" y="255905"/>
            <a:ext cx="45847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4400" b="1" dirty="0" smtClean="0">
                <a:solidFill>
                  <a:schemeClr val="bg1"/>
                </a:solidFill>
                <a:latin typeface="Calibri Light"/>
              </a:rPr>
              <a:t>Ďateľ </a:t>
            </a:r>
            <a:r>
              <a:rPr lang="sk-SK" sz="4400" dirty="0" smtClean="0">
                <a:solidFill>
                  <a:schemeClr val="bg1"/>
                </a:solidFill>
                <a:latin typeface="Calibri Light"/>
              </a:rPr>
              <a:t/>
            </a:r>
            <a:br>
              <a:rPr lang="sk-SK" sz="4400" dirty="0" smtClean="0">
                <a:solidFill>
                  <a:schemeClr val="bg1"/>
                </a:solidFill>
                <a:latin typeface="Calibri Light"/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Image 17410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1762760" y="1627187"/>
            <a:ext cx="4287520" cy="4760436"/>
          </a:xfrm>
          <a:prstGeom prst="rect">
            <a:avLst/>
          </a:prstGeom>
          <a:noFill/>
        </p:spPr>
      </p:pic>
      <p:sp>
        <p:nvSpPr>
          <p:cNvPr id="4" name="Shape 17411"/>
          <p:cNvSpPr txBox="1">
            <a:spLocks noChangeShapeType="1"/>
          </p:cNvSpPr>
          <p:nvPr/>
        </p:nvSpPr>
        <p:spPr>
          <a:xfrm>
            <a:off x="6494780" y="1825625"/>
            <a:ext cx="4584700" cy="4867275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342900" indent="-342900" algn="l" defTabSz="449262" rtl="0" eaLnBrk="1" fontAlgn="base" latinLnBrk="0" hangingPunct="1">
              <a:lnSpc>
                <a:spcPct val="92000"/>
              </a:lnSpc>
              <a:spcBef>
                <a:spcPts val="1425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1pPr>
            <a:lvl2pPr marL="742950" indent="-285750" algn="l" defTabSz="449262" rtl="0" eaLnBrk="1" fontAlgn="base" latinLnBrk="0" hangingPunct="1">
              <a:lnSpc>
                <a:spcPct val="92000"/>
              </a:lnSpc>
              <a:spcBef>
                <a:spcPts val="1137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2pPr>
            <a:lvl3pPr marL="1143000" indent="-228600" algn="l" defTabSz="449262" rtl="0" eaLnBrk="1" fontAlgn="base" latinLnBrk="0" hangingPunct="1">
              <a:lnSpc>
                <a:spcPct val="92000"/>
              </a:lnSpc>
              <a:spcBef>
                <a:spcPts val="850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3pPr>
            <a:lvl4pPr marL="1600200" indent="-228600" algn="l" defTabSz="449262" rtl="0" eaLnBrk="1" fontAlgn="base" latinLnBrk="0" hangingPunct="1">
              <a:lnSpc>
                <a:spcPct val="92000"/>
              </a:lnSpc>
              <a:spcBef>
                <a:spcPts val="575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4pPr>
            <a:lvl5pPr marL="2057400" indent="-228600" algn="l" defTabSz="449262" rtl="0" eaLnBrk="1" fontAlgn="base" latinLnBrk="0" hangingPunct="1">
              <a:lnSpc>
                <a:spcPct val="92000"/>
              </a:lnSpc>
              <a:spcBef>
                <a:spcPts val="287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sk-SK" sz="4700" dirty="0" smtClean="0">
                <a:latin typeface="Calibri"/>
              </a:rPr>
              <a:t>…inšpiroval dizajn ľahkých bicyklových prilieb a iných tlmičov nárazov...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sk-SK" sz="10000" dirty="0" smtClean="0">
                <a:solidFill>
                  <a:srgbClr val="767171"/>
                </a:solidFill>
                <a:latin typeface="Calibri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sk-SK" sz="10000" dirty="0" smtClean="0">
              <a:solidFill>
                <a:srgbClr val="767171"/>
              </a:solidFill>
              <a:latin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sk-SK" sz="10000" dirty="0" smtClean="0">
              <a:solidFill>
                <a:srgbClr val="767171"/>
              </a:solidFill>
              <a:latin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sk-SK" sz="10000" dirty="0" smtClean="0">
              <a:solidFill>
                <a:srgbClr val="767171"/>
              </a:solidFill>
              <a:latin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sk-SK" sz="10000" dirty="0" smtClean="0">
              <a:solidFill>
                <a:srgbClr val="767171"/>
              </a:solidFill>
              <a:latin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sk-SK" dirty="0" smtClean="0">
                <a:solidFill>
                  <a:srgbClr val="111111"/>
                </a:solidFill>
                <a:latin typeface="-apple-system"/>
              </a:rPr>
              <a:t>Foto od</a:t>
            </a:r>
            <a:r>
              <a:rPr lang="en-US" dirty="0" smtClean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u="sng" dirty="0" smtClean="0">
                <a:solidFill>
                  <a:srgbClr val="0563C1"/>
                </a:solidFill>
                <a:latin typeface="-apple-system"/>
              </a:rPr>
              <a:t>Bi</a:t>
            </a:r>
            <a:r>
              <a:rPr lang="en-US" u="sng" dirty="0" smtClean="0">
                <a:solidFill>
                  <a:schemeClr val="hlink"/>
                </a:solidFill>
                <a:latin typeface="-apple-system"/>
              </a:rPr>
              <a:t>ll Pennell z </a:t>
            </a:r>
            <a:r>
              <a:rPr lang="en-US" u="sng" dirty="0" err="1" smtClean="0">
                <a:solidFill>
                  <a:srgbClr val="0563C1"/>
                </a:solidFill>
                <a:latin typeface="-apple-system"/>
              </a:rPr>
              <a:t>Un</a:t>
            </a:r>
            <a:r>
              <a:rPr lang="en-US" u="sng" dirty="0" err="1" smtClean="0">
                <a:solidFill>
                  <a:schemeClr val="hlink"/>
                </a:solidFill>
                <a:latin typeface="-apple-system"/>
              </a:rPr>
              <a:t>splash</a:t>
            </a:r>
            <a:endParaRPr lang="en-US" u="sng" dirty="0" smtClean="0">
              <a:solidFill>
                <a:schemeClr val="hlink"/>
              </a:solidFill>
              <a:latin typeface="-apple-system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en-US" u="sng" dirty="0" smtClean="0">
              <a:solidFill>
                <a:schemeClr val="hlink"/>
              </a:solidFill>
              <a:latin typeface="-apple-system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en-US" u="sng" dirty="0" smtClean="0">
              <a:solidFill>
                <a:schemeClr val="hlink"/>
              </a:solidFill>
              <a:latin typeface="-apple-system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en-US" u="sng" dirty="0" smtClean="0">
              <a:solidFill>
                <a:schemeClr val="hlink"/>
              </a:solidFill>
              <a:latin typeface="-apple-system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en-US" u="sng" dirty="0" smtClean="0">
              <a:solidFill>
                <a:schemeClr val="hlink"/>
              </a:solidFill>
              <a:latin typeface="-apple-system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en-US" u="sng" dirty="0">
              <a:solidFill>
                <a:schemeClr val="hlink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44873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33"/>
          <p:cNvSpPr txBox="1">
            <a:spLocks noChangeShapeType="1"/>
          </p:cNvSpPr>
          <p:nvPr/>
        </p:nvSpPr>
        <p:spPr>
          <a:xfrm>
            <a:off x="1203960" y="75565"/>
            <a:ext cx="10683240" cy="105219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4400" b="1" dirty="0" smtClean="0">
                <a:solidFill>
                  <a:schemeClr val="bg1"/>
                </a:solidFill>
                <a:latin typeface="Calibri Light"/>
              </a:rPr>
              <a:t>Bioluminiscencia medúzích chápadiel</a:t>
            </a:r>
            <a:endParaRPr lang="sk-SK" sz="4400" b="1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3" name="Shape 18434"/>
          <p:cNvSpPr txBox="1">
            <a:spLocks noChangeShapeType="1"/>
          </p:cNvSpPr>
          <p:nvPr/>
        </p:nvSpPr>
        <p:spPr>
          <a:xfrm>
            <a:off x="1310640" y="2294252"/>
            <a:ext cx="4819015" cy="3044825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342900" indent="-342900" algn="l" defTabSz="449262" rtl="0" eaLnBrk="1" fontAlgn="base" latinLnBrk="0" hangingPunct="1">
              <a:lnSpc>
                <a:spcPct val="92000"/>
              </a:lnSpc>
              <a:spcBef>
                <a:spcPts val="1425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1pPr>
            <a:lvl2pPr marL="742950" indent="-285750" algn="l" defTabSz="449262" rtl="0" eaLnBrk="1" fontAlgn="base" latinLnBrk="0" hangingPunct="1">
              <a:lnSpc>
                <a:spcPct val="92000"/>
              </a:lnSpc>
              <a:spcBef>
                <a:spcPts val="1137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2pPr>
            <a:lvl3pPr marL="1143000" indent="-228600" algn="l" defTabSz="449262" rtl="0" eaLnBrk="1" fontAlgn="base" latinLnBrk="0" hangingPunct="1">
              <a:lnSpc>
                <a:spcPct val="92000"/>
              </a:lnSpc>
              <a:spcBef>
                <a:spcPts val="850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3pPr>
            <a:lvl4pPr marL="1600200" indent="-228600" algn="l" defTabSz="449262" rtl="0" eaLnBrk="1" fontAlgn="base" latinLnBrk="0" hangingPunct="1">
              <a:lnSpc>
                <a:spcPct val="92000"/>
              </a:lnSpc>
              <a:spcBef>
                <a:spcPts val="575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4pPr>
            <a:lvl5pPr marL="2057400" indent="-228600" algn="l" defTabSz="449262" rtl="0" eaLnBrk="1" fontAlgn="base" latinLnBrk="0" hangingPunct="1">
              <a:lnSpc>
                <a:spcPct val="92000"/>
              </a:lnSpc>
              <a:spcBef>
                <a:spcPts val="287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r>
              <a:rPr lang="en-GB" sz="4000" dirty="0" smtClean="0">
                <a:solidFill>
                  <a:srgbClr val="767171"/>
                </a:solidFill>
                <a:latin typeface="Calibri"/>
              </a:rPr>
              <a:t>…</a:t>
            </a:r>
            <a:r>
              <a:rPr lang="en-GB" sz="4000" dirty="0" err="1" smtClean="0">
                <a:solidFill>
                  <a:srgbClr val="767171"/>
                </a:solidFill>
                <a:latin typeface="Calibri"/>
              </a:rPr>
              <a:t>inšpirovala</a:t>
            </a:r>
            <a:r>
              <a:rPr lang="en-GB" sz="40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4000" dirty="0" err="1" smtClean="0">
                <a:solidFill>
                  <a:srgbClr val="767171"/>
                </a:solidFill>
                <a:latin typeface="Calibri"/>
              </a:rPr>
              <a:t>technológiu</a:t>
            </a:r>
            <a:r>
              <a:rPr lang="en-GB" sz="4000" dirty="0" smtClean="0">
                <a:solidFill>
                  <a:srgbClr val="767171"/>
                </a:solidFill>
                <a:latin typeface="Calibri"/>
              </a:rPr>
              <a:t>, </a:t>
            </a:r>
            <a:r>
              <a:rPr lang="en-GB" sz="4000" dirty="0" err="1" smtClean="0">
                <a:solidFill>
                  <a:srgbClr val="767171"/>
                </a:solidFill>
                <a:latin typeface="Calibri"/>
              </a:rPr>
              <a:t>ktorá</a:t>
            </a:r>
            <a:r>
              <a:rPr lang="en-GB" sz="40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4000" dirty="0" err="1" smtClean="0">
                <a:solidFill>
                  <a:srgbClr val="767171"/>
                </a:solidFill>
                <a:latin typeface="Calibri"/>
              </a:rPr>
              <a:t>dokáže</a:t>
            </a:r>
            <a:r>
              <a:rPr lang="en-GB" sz="40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4000" dirty="0" err="1" smtClean="0">
                <a:solidFill>
                  <a:srgbClr val="767171"/>
                </a:solidFill>
                <a:latin typeface="Calibri"/>
              </a:rPr>
              <a:t>rozoznať</a:t>
            </a:r>
            <a:r>
              <a:rPr lang="en-GB" sz="4000" dirty="0" smtClean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4000" dirty="0" err="1" smtClean="0">
                <a:solidFill>
                  <a:srgbClr val="767171"/>
                </a:solidFill>
                <a:latin typeface="Calibri"/>
              </a:rPr>
              <a:t>rakovinu</a:t>
            </a:r>
            <a:r>
              <a:rPr lang="en-GB" sz="4000" dirty="0" smtClean="0">
                <a:solidFill>
                  <a:srgbClr val="767171"/>
                </a:solidFill>
                <a:latin typeface="Calibri"/>
              </a:rPr>
              <a:t>, </a:t>
            </a:r>
            <a:r>
              <a:rPr lang="en-GB" sz="4000" dirty="0" err="1" smtClean="0">
                <a:solidFill>
                  <a:srgbClr val="767171"/>
                </a:solidFill>
                <a:latin typeface="Calibri"/>
              </a:rPr>
              <a:t>mikróby</a:t>
            </a:r>
            <a:r>
              <a:rPr lang="en-GB" sz="4000" dirty="0" smtClean="0">
                <a:solidFill>
                  <a:srgbClr val="767171"/>
                </a:solidFill>
                <a:latin typeface="Calibri"/>
              </a:rPr>
              <a:t> a </a:t>
            </a:r>
            <a:r>
              <a:rPr lang="en-GB" sz="4000" dirty="0" err="1" smtClean="0">
                <a:solidFill>
                  <a:srgbClr val="767171"/>
                </a:solidFill>
                <a:latin typeface="Calibri"/>
              </a:rPr>
              <a:t>vírusy</a:t>
            </a:r>
            <a:r>
              <a:rPr lang="en-GB" sz="4000" dirty="0" smtClean="0">
                <a:solidFill>
                  <a:srgbClr val="767171"/>
                </a:solidFill>
                <a:latin typeface="Calibri"/>
              </a:rPr>
              <a:t>.</a:t>
            </a:r>
            <a:endParaRPr lang="en-GB" sz="4000" dirty="0">
              <a:solidFill>
                <a:srgbClr val="767171"/>
              </a:solidFill>
              <a:latin typeface="Calibri"/>
            </a:endParaRPr>
          </a:p>
        </p:txBody>
      </p:sp>
      <p:pic>
        <p:nvPicPr>
          <p:cNvPr id="4" name="Image 18435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6730998" y="1295400"/>
            <a:ext cx="3625635" cy="5439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09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457"/>
          <p:cNvSpPr txBox="1">
            <a:spLocks noChangeShapeType="1"/>
          </p:cNvSpPr>
          <p:nvPr/>
        </p:nvSpPr>
        <p:spPr>
          <a:xfrm>
            <a:off x="6272530" y="19050"/>
            <a:ext cx="5567362" cy="110807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4000" b="1" dirty="0" smtClean="0">
                <a:solidFill>
                  <a:schemeClr val="bg1"/>
                </a:solidFill>
                <a:latin typeface="Calibri Light"/>
              </a:rPr>
              <a:t>	Sloní chobot</a:t>
            </a:r>
            <a:endParaRPr lang="sk-SK" sz="4000" b="1" dirty="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3" name="Image 19460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3710165" y="1295400"/>
            <a:ext cx="4002727" cy="5364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7810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481"/>
          <p:cNvSpPr txBox="1">
            <a:spLocks noChangeShapeType="1"/>
          </p:cNvSpPr>
          <p:nvPr/>
        </p:nvSpPr>
        <p:spPr>
          <a:xfrm>
            <a:off x="3153410" y="80963"/>
            <a:ext cx="8690610" cy="9271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lang="en-GB" sz="1800"/>
            </a:lvl9pPr>
          </a:lstStyle>
          <a:p>
            <a:pPr algn="r">
              <a:lnSpc>
                <a:spcPct val="100000"/>
              </a:lnSpc>
            </a:pPr>
            <a:r>
              <a:rPr lang="sk-SK" sz="3600" b="1" dirty="0" smtClean="0">
                <a:solidFill>
                  <a:schemeClr val="bg1"/>
                </a:solidFill>
                <a:latin typeface="Calibri Light"/>
              </a:rPr>
              <a:t>Slony sú inšpiráciou aj pre nové lieky</a:t>
            </a:r>
            <a:endParaRPr lang="sk-SK" sz="3600" b="1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3" name="Shape 20482"/>
          <p:cNvSpPr txBox="1">
            <a:spLocks noChangeShapeType="1"/>
          </p:cNvSpPr>
          <p:nvPr/>
        </p:nvSpPr>
        <p:spPr>
          <a:xfrm>
            <a:off x="640078" y="2448241"/>
            <a:ext cx="3789045" cy="3129597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342900" indent="-342900" algn="l" defTabSz="449262" rtl="0" eaLnBrk="1" fontAlgn="base" latinLnBrk="0" hangingPunct="1">
              <a:lnSpc>
                <a:spcPct val="92000"/>
              </a:lnSpc>
              <a:spcBef>
                <a:spcPts val="1425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1pPr>
            <a:lvl2pPr marL="742950" indent="-285750" algn="l" defTabSz="449262" rtl="0" eaLnBrk="1" fontAlgn="base" latinLnBrk="0" hangingPunct="1">
              <a:lnSpc>
                <a:spcPct val="92000"/>
              </a:lnSpc>
              <a:spcBef>
                <a:spcPts val="1137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2pPr>
            <a:lvl3pPr marL="1143000" indent="-228600" algn="l" defTabSz="449262" rtl="0" eaLnBrk="1" fontAlgn="base" latinLnBrk="0" hangingPunct="1">
              <a:lnSpc>
                <a:spcPct val="92000"/>
              </a:lnSpc>
              <a:spcBef>
                <a:spcPts val="850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3pPr>
            <a:lvl4pPr marL="1600200" indent="-228600" algn="l" defTabSz="449262" rtl="0" eaLnBrk="1" fontAlgn="base" latinLnBrk="0" hangingPunct="1">
              <a:lnSpc>
                <a:spcPct val="92000"/>
              </a:lnSpc>
              <a:spcBef>
                <a:spcPts val="575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4pPr>
            <a:lvl5pPr marL="2057400" indent="-228600" algn="l" defTabSz="449262" rtl="0" eaLnBrk="1" fontAlgn="base" latinLnBrk="0" hangingPunct="1">
              <a:lnSpc>
                <a:spcPct val="92000"/>
              </a:lnSpc>
              <a:spcBef>
                <a:spcPts val="287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sk-SK" sz="3200" dirty="0" smtClean="0">
                <a:solidFill>
                  <a:srgbClr val="767171"/>
                </a:solidFill>
                <a:latin typeface="Calibri"/>
              </a:rPr>
              <a:t>…proti rakovine, založené na proteíne, ktorý spôsobuje masívne samoničenie rakovinových buniek.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sk-SK" sz="3200" dirty="0">
              <a:solidFill>
                <a:srgbClr val="767171"/>
              </a:solidFill>
              <a:latin typeface="Calibri"/>
            </a:endParaRPr>
          </a:p>
        </p:txBody>
      </p:sp>
      <p:pic>
        <p:nvPicPr>
          <p:cNvPr id="4" name="Image 20483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4733925" y="1587500"/>
            <a:ext cx="6956425" cy="462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714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505"/>
          <p:cNvSpPr txBox="1">
            <a:spLocks noGrp="1" noChangeShapeType="1"/>
          </p:cNvSpPr>
          <p:nvPr/>
        </p:nvSpPr>
        <p:spPr>
          <a:xfrm>
            <a:off x="2993390" y="95250"/>
            <a:ext cx="8899525" cy="815975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1pPr>
            <a:lvl2pPr marL="742950" indent="-28575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lang="en-GB" sz="1800"/>
            </a:lvl9pPr>
          </a:lstStyle>
          <a:p>
            <a:pPr lvl="0" algn="r" rtl="0">
              <a:lnSpc>
                <a:spcPct val="90000"/>
              </a:lnSpc>
              <a:buNone/>
            </a:pPr>
            <a:r>
              <a:rPr lang="sk-SK" sz="4000" b="1" baseline="0" dirty="0">
                <a:solidFill>
                  <a:schemeClr val="bg1"/>
                </a:solidFill>
                <a:latin typeface="Calibri Light"/>
              </a:rPr>
              <a:t>     Znovu-spojenie s prírodou?</a:t>
            </a:r>
          </a:p>
        </p:txBody>
      </p:sp>
      <p:pic>
        <p:nvPicPr>
          <p:cNvPr id="4" name="Image 21507"/>
          <p:cNvPicPr>
            <a:picLocks noGrp="1" noChangeAspect="1"/>
          </p:cNvPicPr>
          <p:nvPr/>
        </p:nvPicPr>
        <p:blipFill>
          <a:blip r:embed="rId2"/>
          <a:srcRect l="1972" r="1972"/>
          <a:stretch/>
        </p:blipFill>
        <p:spPr>
          <a:xfrm>
            <a:off x="563879" y="1720863"/>
            <a:ext cx="2621597" cy="2069611"/>
          </a:xfrm>
          <a:prstGeom prst="rect">
            <a:avLst/>
          </a:prstGeom>
          <a:noFill/>
        </p:spPr>
      </p:pic>
      <p:pic>
        <p:nvPicPr>
          <p:cNvPr id="5" name="Image 21508"/>
          <p:cNvPicPr>
            <a:picLocks noGrp="1" noChangeAspect="1"/>
          </p:cNvPicPr>
          <p:nvPr/>
        </p:nvPicPr>
        <p:blipFill>
          <a:blip r:embed="rId3"/>
          <a:srcRect/>
          <a:stretch/>
        </p:blipFill>
        <p:spPr>
          <a:xfrm>
            <a:off x="1760537" y="4016375"/>
            <a:ext cx="3429000" cy="2571750"/>
          </a:xfrm>
          <a:prstGeom prst="rect">
            <a:avLst/>
          </a:prstGeom>
          <a:noFill/>
        </p:spPr>
      </p:pic>
      <p:pic>
        <p:nvPicPr>
          <p:cNvPr id="6" name="Image 21509"/>
          <p:cNvPicPr>
            <a:picLocks noGrp="1" noChangeAspect="1"/>
          </p:cNvPicPr>
          <p:nvPr/>
        </p:nvPicPr>
        <p:blipFill>
          <a:blip r:embed="rId4"/>
          <a:srcRect/>
          <a:stretch/>
        </p:blipFill>
        <p:spPr>
          <a:xfrm>
            <a:off x="3475037" y="1720863"/>
            <a:ext cx="2759033" cy="2069611"/>
          </a:xfrm>
          <a:prstGeom prst="rect">
            <a:avLst/>
          </a:prstGeom>
          <a:noFill/>
        </p:spPr>
      </p:pic>
      <p:pic>
        <p:nvPicPr>
          <p:cNvPr id="7" name="Image 21510"/>
          <p:cNvPicPr>
            <a:picLocks noGrp="1" noChangeAspect="1"/>
          </p:cNvPicPr>
          <p:nvPr/>
        </p:nvPicPr>
        <p:blipFill>
          <a:blip r:embed="rId5"/>
          <a:srcRect/>
          <a:stretch/>
        </p:blipFill>
        <p:spPr>
          <a:xfrm rot="5400000">
            <a:off x="7168197" y="1981201"/>
            <a:ext cx="3948112" cy="5265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5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529"/>
          <p:cNvSpPr txBox="1">
            <a:spLocks noChangeShapeType="1"/>
          </p:cNvSpPr>
          <p:nvPr/>
        </p:nvSpPr>
        <p:spPr>
          <a:xfrm>
            <a:off x="715962" y="121285"/>
            <a:ext cx="11115675" cy="102235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4400" b="1" dirty="0" smtClean="0">
                <a:solidFill>
                  <a:schemeClr val="bg1"/>
                </a:solidFill>
                <a:latin typeface="Calibri Light"/>
              </a:rPr>
              <a:t>Príroda našla riešenia...</a:t>
            </a:r>
            <a:endParaRPr lang="sk-SK" sz="4400" b="1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3" name="Shape 22530"/>
          <p:cNvSpPr txBox="1">
            <a:spLocks noGrp="1" noChangeShapeType="1"/>
          </p:cNvSpPr>
          <p:nvPr/>
        </p:nvSpPr>
        <p:spPr>
          <a:xfrm>
            <a:off x="838200" y="2238375"/>
            <a:ext cx="10515600" cy="3938587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0" indent="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1pPr>
            <a:lvl2pPr marL="742950" indent="-28575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9pPr>
          </a:lstStyle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endParaRPr/>
          </a:p>
          <a:p>
            <a:pPr lvl="0" algn="l" rtl="0">
              <a:lnSpc>
                <a:spcPct val="90000"/>
              </a:lnSpc>
              <a:spcBef>
                <a:spcPts val="1000"/>
              </a:spcBef>
              <a:buNone/>
            </a:pPr>
            <a:endParaRPr/>
          </a:p>
        </p:txBody>
      </p:sp>
      <p:pic>
        <p:nvPicPr>
          <p:cNvPr id="4" name="Image 22531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2854325" y="1784350"/>
            <a:ext cx="2924175" cy="1643062"/>
          </a:xfrm>
          <a:prstGeom prst="rect">
            <a:avLst/>
          </a:prstGeom>
          <a:noFill/>
        </p:spPr>
      </p:pic>
      <p:pic>
        <p:nvPicPr>
          <p:cNvPr id="5" name="Image 22532"/>
          <p:cNvPicPr>
            <a:picLocks noGrp="1" noChangeAspect="1"/>
          </p:cNvPicPr>
          <p:nvPr/>
        </p:nvPicPr>
        <p:blipFill>
          <a:blip r:embed="rId3"/>
          <a:srcRect/>
          <a:stretch/>
        </p:blipFill>
        <p:spPr>
          <a:xfrm>
            <a:off x="8453437" y="1784350"/>
            <a:ext cx="3103562" cy="2132012"/>
          </a:xfrm>
          <a:prstGeom prst="rect">
            <a:avLst/>
          </a:prstGeom>
          <a:noFill/>
        </p:spPr>
      </p:pic>
      <p:pic>
        <p:nvPicPr>
          <p:cNvPr id="6" name="Image 22533"/>
          <p:cNvPicPr>
            <a:picLocks noGrp="1" noChangeAspect="1"/>
          </p:cNvPicPr>
          <p:nvPr/>
        </p:nvPicPr>
        <p:blipFill>
          <a:blip r:embed="rId4"/>
          <a:srcRect/>
          <a:stretch/>
        </p:blipFill>
        <p:spPr>
          <a:xfrm>
            <a:off x="5892800" y="2154237"/>
            <a:ext cx="2446337" cy="3278187"/>
          </a:xfrm>
          <a:prstGeom prst="rect">
            <a:avLst/>
          </a:prstGeom>
          <a:noFill/>
        </p:spPr>
      </p:pic>
      <p:pic>
        <p:nvPicPr>
          <p:cNvPr id="7" name="Image 22534"/>
          <p:cNvPicPr>
            <a:picLocks noGrp="1" noChangeAspect="1"/>
          </p:cNvPicPr>
          <p:nvPr/>
        </p:nvPicPr>
        <p:blipFill>
          <a:blip r:embed="rId5"/>
          <a:srcRect/>
          <a:stretch/>
        </p:blipFill>
        <p:spPr>
          <a:xfrm>
            <a:off x="8339137" y="4208462"/>
            <a:ext cx="3492500" cy="2332037"/>
          </a:xfrm>
          <a:prstGeom prst="rect">
            <a:avLst/>
          </a:prstGeom>
          <a:noFill/>
        </p:spPr>
      </p:pic>
      <p:pic>
        <p:nvPicPr>
          <p:cNvPr id="8" name="Image 22535"/>
          <p:cNvPicPr>
            <a:picLocks noGrp="1" noChangeAspect="1"/>
          </p:cNvPicPr>
          <p:nvPr/>
        </p:nvPicPr>
        <p:blipFill>
          <a:blip r:embed="rId6"/>
          <a:srcRect/>
          <a:stretch/>
        </p:blipFill>
        <p:spPr>
          <a:xfrm>
            <a:off x="238125" y="1785937"/>
            <a:ext cx="2471737" cy="1643062"/>
          </a:xfrm>
          <a:prstGeom prst="rect">
            <a:avLst/>
          </a:prstGeom>
          <a:noFill/>
        </p:spPr>
      </p:pic>
      <p:pic>
        <p:nvPicPr>
          <p:cNvPr id="9" name="Image 22536"/>
          <p:cNvPicPr>
            <a:picLocks noGrp="1" noChangeAspect="1"/>
          </p:cNvPicPr>
          <p:nvPr/>
        </p:nvPicPr>
        <p:blipFill>
          <a:blip r:embed="rId7"/>
          <a:srcRect/>
          <a:stretch/>
        </p:blipFill>
        <p:spPr>
          <a:xfrm>
            <a:off x="1066800" y="3822700"/>
            <a:ext cx="3621087" cy="2716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54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553"/>
          <p:cNvSpPr txBox="1">
            <a:spLocks noChangeShapeType="1"/>
          </p:cNvSpPr>
          <p:nvPr/>
        </p:nvSpPr>
        <p:spPr>
          <a:xfrm>
            <a:off x="975360" y="-30480"/>
            <a:ext cx="10882312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3600" b="1" dirty="0" smtClean="0">
                <a:solidFill>
                  <a:schemeClr val="bg1"/>
                </a:solidFill>
                <a:latin typeface="Calibri Light"/>
              </a:rPr>
              <a:t>Hrozby pre ekosystém – hrozby pre ľudské zdravie </a:t>
            </a:r>
            <a:endParaRPr lang="sk-SK" sz="3600" b="1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3" name="Shape 23554"/>
          <p:cNvSpPr txBox="1">
            <a:spLocks noGrp="1" noChangeShapeType="1"/>
          </p:cNvSpPr>
          <p:nvPr/>
        </p:nvSpPr>
        <p:spPr>
          <a:xfrm>
            <a:off x="3063875" y="2035175"/>
            <a:ext cx="5246687" cy="41417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endParaRPr dirty="0"/>
          </a:p>
        </p:txBody>
      </p:sp>
      <p:pic>
        <p:nvPicPr>
          <p:cNvPr id="4" name="Image 2355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34" y="1479550"/>
            <a:ext cx="7255005" cy="501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115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577"/>
          <p:cNvSpPr txBox="1">
            <a:spLocks noChangeShapeType="1"/>
          </p:cNvSpPr>
          <p:nvPr/>
        </p:nvSpPr>
        <p:spPr>
          <a:xfrm>
            <a:off x="1363345" y="149066"/>
            <a:ext cx="10515600" cy="9159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9pPr>
          </a:lstStyle>
          <a:p>
            <a:pPr algn="r">
              <a:lnSpc>
                <a:spcPct val="10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Calibri Light"/>
              </a:rPr>
              <a:t>Biomimikry</a:t>
            </a: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 je… </a:t>
            </a:r>
            <a:r>
              <a:rPr lang="en-US" sz="2800" b="1" dirty="0" err="1" smtClean="0">
                <a:solidFill>
                  <a:schemeClr val="bg1"/>
                </a:solidFill>
                <a:latin typeface="Calibri Light"/>
              </a:rPr>
              <a:t>vedomé</a:t>
            </a: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 Light"/>
              </a:rPr>
              <a:t>napodobňovanie</a:t>
            </a: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 geniality </a:t>
            </a:r>
            <a:r>
              <a:rPr lang="en-US" sz="2800" b="1" dirty="0" err="1" smtClean="0">
                <a:solidFill>
                  <a:schemeClr val="bg1"/>
                </a:solidFill>
                <a:latin typeface="Calibri Light"/>
              </a:rPr>
              <a:t>života</a:t>
            </a:r>
            <a:r>
              <a:rPr lang="en-US" sz="2800" b="1" dirty="0" smtClean="0">
                <a:solidFill>
                  <a:schemeClr val="bg1"/>
                </a:solidFill>
                <a:latin typeface="Calibri Light"/>
              </a:rPr>
              <a:t>.</a:t>
            </a:r>
            <a:endParaRPr lang="en-US" sz="2800" b="1" dirty="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3" name="Image 24578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1089025" y="1945322"/>
            <a:ext cx="4445000" cy="3333750"/>
          </a:xfrm>
          <a:prstGeom prst="rect">
            <a:avLst/>
          </a:prstGeom>
          <a:noFill/>
        </p:spPr>
      </p:pic>
      <p:sp>
        <p:nvSpPr>
          <p:cNvPr id="4" name="Shape 24579"/>
          <p:cNvSpPr txBox="1">
            <a:spLocks noChangeShapeType="1"/>
          </p:cNvSpPr>
          <p:nvPr/>
        </p:nvSpPr>
        <p:spPr>
          <a:xfrm>
            <a:off x="6172200" y="1825625"/>
            <a:ext cx="5181600" cy="4351337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342900" indent="-342900" algn="l" defTabSz="449262" rtl="0" eaLnBrk="1" fontAlgn="base" latinLnBrk="0" hangingPunct="1">
              <a:lnSpc>
                <a:spcPct val="92000"/>
              </a:lnSpc>
              <a:spcBef>
                <a:spcPts val="1425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1pPr>
            <a:lvl2pPr marL="742950" indent="-285750" algn="l" defTabSz="449262" rtl="0" eaLnBrk="1" fontAlgn="base" latinLnBrk="0" hangingPunct="1">
              <a:lnSpc>
                <a:spcPct val="92000"/>
              </a:lnSpc>
              <a:spcBef>
                <a:spcPts val="1137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2pPr>
            <a:lvl3pPr marL="1143000" indent="-228600" algn="l" defTabSz="449262" rtl="0" eaLnBrk="1" fontAlgn="base" latinLnBrk="0" hangingPunct="1">
              <a:lnSpc>
                <a:spcPct val="92000"/>
              </a:lnSpc>
              <a:spcBef>
                <a:spcPts val="850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3pPr>
            <a:lvl4pPr marL="1600200" indent="-228600" algn="l" defTabSz="449262" rtl="0" eaLnBrk="1" fontAlgn="base" latinLnBrk="0" hangingPunct="1">
              <a:lnSpc>
                <a:spcPct val="92000"/>
              </a:lnSpc>
              <a:spcBef>
                <a:spcPts val="575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4pPr>
            <a:lvl5pPr marL="2057400" indent="-228600" algn="l" defTabSz="449262" rtl="0" eaLnBrk="1" fontAlgn="base" latinLnBrk="0" hangingPunct="1">
              <a:lnSpc>
                <a:spcPct val="92000"/>
              </a:lnSpc>
              <a:spcBef>
                <a:spcPts val="287"/>
              </a:spcBef>
              <a:buFont typeface="Arial" panose="020B0604020202020204" pitchFamily="34" charset="0"/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en-GB" sz="3200" smtClean="0">
                <a:solidFill>
                  <a:srgbClr val="7030A0"/>
                </a:solidFill>
                <a:latin typeface="Calibri"/>
              </a:rPr>
              <a:t>“Prakticky všetky prírodné kultúry, ktoré prežili bez znečistenia svojich “hniezd”, uznali, že príroda to vie najlepšie, a mali pokoru požiadať o radu medvede, vlkov a havranov</a:t>
            </a:r>
            <a:r>
              <a:rPr lang="sk-SK" sz="3200" smtClean="0">
                <a:solidFill>
                  <a:srgbClr val="7030A0"/>
                </a:solidFill>
                <a:latin typeface="Calibri"/>
              </a:rPr>
              <a:t>.“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sk-SK" sz="3200" smtClean="0">
              <a:solidFill>
                <a:srgbClr val="7030A0"/>
              </a:solidFill>
              <a:latin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sk-SK" sz="2400" smtClean="0">
                <a:latin typeface="Calibri"/>
              </a:rPr>
              <a:t>Janine Benyus, Biomimikry: Inovácia inšpirovaná prírodou</a:t>
            </a:r>
            <a:endParaRPr lang="sk-SK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61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169"/>
          <p:cNvSpPr txBox="1">
            <a:spLocks noChangeShapeType="1"/>
          </p:cNvSpPr>
          <p:nvPr/>
        </p:nvSpPr>
        <p:spPr>
          <a:xfrm>
            <a:off x="1108075" y="332656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t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2000" b="1" dirty="0" smtClean="0">
                <a:solidFill>
                  <a:schemeClr val="bg1"/>
                </a:solidFill>
                <a:latin typeface="Calibri Light"/>
              </a:rPr>
              <a:t>Môže nás príroda naučiť, ako zostať zdraví? </a:t>
            </a:r>
            <a:r>
              <a:rPr lang="en-GB" sz="2000" b="1" dirty="0" err="1" smtClean="0">
                <a:solidFill>
                  <a:schemeClr val="bg1"/>
                </a:solidFill>
                <a:latin typeface="Calibri Light"/>
              </a:rPr>
              <a:t>Čo</a:t>
            </a:r>
            <a:r>
              <a:rPr lang="en-GB" sz="2000" b="1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alibri Light"/>
              </a:rPr>
              <a:t>sa</a:t>
            </a:r>
            <a:r>
              <a:rPr lang="en-GB" sz="2000" b="1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alibri Light"/>
              </a:rPr>
              <a:t>môžeme</a:t>
            </a:r>
            <a:r>
              <a:rPr lang="en-GB" sz="2000" b="1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alibri Light"/>
              </a:rPr>
              <a:t>naučiť</a:t>
            </a:r>
            <a:r>
              <a:rPr lang="en-GB" sz="2000" b="1" dirty="0" smtClean="0">
                <a:solidFill>
                  <a:schemeClr val="bg1"/>
                </a:solidFill>
                <a:latin typeface="Calibri Light"/>
              </a:rPr>
              <a:t> od </a:t>
            </a:r>
            <a:r>
              <a:rPr lang="en-GB" sz="2000" b="1" dirty="0" err="1" smtClean="0">
                <a:solidFill>
                  <a:schemeClr val="bg1"/>
                </a:solidFill>
                <a:latin typeface="Calibri Light"/>
              </a:rPr>
              <a:t>korytnačiek</a:t>
            </a:r>
            <a:r>
              <a:rPr lang="sk-SK" sz="1050" b="1" dirty="0" smtClean="0">
                <a:solidFill>
                  <a:schemeClr val="bg1"/>
                </a:solidFill>
                <a:latin typeface="Calibri Light"/>
              </a:rPr>
              <a:t> </a:t>
            </a:r>
            <a:br>
              <a:rPr lang="sk-SK" sz="1050" b="1" dirty="0" smtClean="0">
                <a:solidFill>
                  <a:schemeClr val="bg1"/>
                </a:solidFill>
                <a:latin typeface="Calibri Light"/>
              </a:rPr>
            </a:br>
            <a:r>
              <a:rPr lang="sk-SK" sz="1400" b="1" dirty="0" smtClean="0">
                <a:solidFill>
                  <a:schemeClr val="bg1"/>
                </a:solidFill>
                <a:latin typeface="Calibri Light"/>
              </a:rPr>
              <a:t>Foto od Luca Ambrosi z Unsplash</a:t>
            </a:r>
            <a:endParaRPr lang="sk-SK" sz="1400" b="1" dirty="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8" name="Image 7170"/>
          <p:cNvPicPr>
            <a:picLocks noGrp="1" noChangeAspect="1"/>
          </p:cNvPicPr>
          <p:nvPr/>
        </p:nvPicPr>
        <p:blipFill>
          <a:blip r:embed="rId3"/>
          <a:srcRect/>
          <a:stretch/>
        </p:blipFill>
        <p:spPr>
          <a:xfrm>
            <a:off x="2412999" y="1512252"/>
            <a:ext cx="7654925" cy="507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5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19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22" y="0"/>
            <a:ext cx="8654969" cy="693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84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17"/>
          <p:cNvSpPr txBox="1">
            <a:spLocks noChangeShapeType="1"/>
          </p:cNvSpPr>
          <p:nvPr/>
        </p:nvSpPr>
        <p:spPr>
          <a:xfrm>
            <a:off x="1234440" y="167005"/>
            <a:ext cx="10515600" cy="912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3600" b="1" dirty="0" smtClean="0">
                <a:solidFill>
                  <a:schemeClr val="bg1"/>
                </a:solidFill>
                <a:latin typeface="Calibri Light"/>
              </a:rPr>
              <a:t>Čo majú spoločné?</a:t>
            </a:r>
            <a:endParaRPr lang="sk-SK" sz="3600" b="1" dirty="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3" name="Image 9218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5420360" y="3522980"/>
            <a:ext cx="2146300" cy="3219450"/>
          </a:xfrm>
          <a:prstGeom prst="rect">
            <a:avLst/>
          </a:prstGeom>
          <a:noFill/>
        </p:spPr>
      </p:pic>
      <p:pic>
        <p:nvPicPr>
          <p:cNvPr id="4" name="Image 9219"/>
          <p:cNvPicPr>
            <a:picLocks noGrp="1" noChangeAspect="1"/>
          </p:cNvPicPr>
          <p:nvPr/>
        </p:nvPicPr>
        <p:blipFill>
          <a:blip r:embed="rId3"/>
          <a:srcRect l="6385" r="6385"/>
          <a:stretch/>
        </p:blipFill>
        <p:spPr>
          <a:xfrm>
            <a:off x="8561387" y="1392555"/>
            <a:ext cx="3429000" cy="2806700"/>
          </a:xfrm>
          <a:prstGeom prst="rect">
            <a:avLst/>
          </a:prstGeom>
          <a:noFill/>
        </p:spPr>
      </p:pic>
      <p:pic>
        <p:nvPicPr>
          <p:cNvPr id="5" name="Image 9220"/>
          <p:cNvPicPr>
            <a:picLocks noGrp="1" noChangeAspect="1"/>
          </p:cNvPicPr>
          <p:nvPr/>
        </p:nvPicPr>
        <p:blipFill>
          <a:blip r:embed="rId4"/>
          <a:srcRect/>
          <a:stretch/>
        </p:blipFill>
        <p:spPr>
          <a:xfrm>
            <a:off x="180975" y="3692525"/>
            <a:ext cx="2705100" cy="3003550"/>
          </a:xfrm>
          <a:prstGeom prst="rect">
            <a:avLst/>
          </a:prstGeom>
          <a:noFill/>
        </p:spPr>
      </p:pic>
      <p:pic>
        <p:nvPicPr>
          <p:cNvPr id="6" name="Image 9221"/>
          <p:cNvPicPr>
            <a:picLocks noGrp="1" noChangeAspect="1"/>
          </p:cNvPicPr>
          <p:nvPr/>
        </p:nvPicPr>
        <p:blipFill>
          <a:blip r:embed="rId5"/>
          <a:srcRect/>
          <a:stretch/>
        </p:blipFill>
        <p:spPr>
          <a:xfrm>
            <a:off x="226695" y="1470660"/>
            <a:ext cx="1504950" cy="2017712"/>
          </a:xfrm>
          <a:prstGeom prst="rect">
            <a:avLst/>
          </a:prstGeom>
          <a:noFill/>
        </p:spPr>
      </p:pic>
      <p:pic>
        <p:nvPicPr>
          <p:cNvPr id="7" name="Image 9222"/>
          <p:cNvPicPr>
            <a:picLocks noGrp="1" noChangeAspect="1"/>
          </p:cNvPicPr>
          <p:nvPr/>
        </p:nvPicPr>
        <p:blipFill>
          <a:blip r:embed="rId6"/>
          <a:srcRect/>
          <a:stretch/>
        </p:blipFill>
        <p:spPr>
          <a:xfrm>
            <a:off x="2025650" y="1749425"/>
            <a:ext cx="2614612" cy="1738312"/>
          </a:xfrm>
          <a:prstGeom prst="rect">
            <a:avLst/>
          </a:prstGeom>
          <a:noFill/>
        </p:spPr>
      </p:pic>
      <p:pic>
        <p:nvPicPr>
          <p:cNvPr id="8" name="Image 9223"/>
          <p:cNvPicPr>
            <a:picLocks noGrp="1" noChangeAspect="1"/>
          </p:cNvPicPr>
          <p:nvPr/>
        </p:nvPicPr>
        <p:blipFill>
          <a:blip r:embed="rId7"/>
          <a:srcRect/>
          <a:stretch/>
        </p:blipFill>
        <p:spPr>
          <a:xfrm>
            <a:off x="4830762" y="1353185"/>
            <a:ext cx="3586162" cy="2017712"/>
          </a:xfrm>
          <a:prstGeom prst="rect">
            <a:avLst/>
          </a:prstGeom>
          <a:noFill/>
        </p:spPr>
      </p:pic>
      <p:pic>
        <p:nvPicPr>
          <p:cNvPr id="9" name="Image 9224"/>
          <p:cNvPicPr>
            <a:picLocks noGrp="1" noChangeAspect="1"/>
          </p:cNvPicPr>
          <p:nvPr/>
        </p:nvPicPr>
        <p:blipFill>
          <a:blip r:embed="rId8"/>
          <a:srcRect/>
          <a:stretch/>
        </p:blipFill>
        <p:spPr>
          <a:xfrm>
            <a:off x="7826375" y="4356100"/>
            <a:ext cx="4164012" cy="2339975"/>
          </a:xfrm>
          <a:prstGeom prst="rect">
            <a:avLst/>
          </a:prstGeom>
          <a:noFill/>
        </p:spPr>
      </p:pic>
      <p:pic>
        <p:nvPicPr>
          <p:cNvPr id="10" name="Image 9225"/>
          <p:cNvPicPr>
            <a:picLocks noGrp="1" noChangeAspect="1"/>
          </p:cNvPicPr>
          <p:nvPr/>
        </p:nvPicPr>
        <p:blipFill>
          <a:blip r:embed="rId9"/>
          <a:srcRect/>
          <a:stretch/>
        </p:blipFill>
        <p:spPr>
          <a:xfrm>
            <a:off x="2992437" y="3681412"/>
            <a:ext cx="2205037" cy="270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27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41"/>
          <p:cNvSpPr txBox="1">
            <a:spLocks noChangeShapeType="1"/>
          </p:cNvSpPr>
          <p:nvPr/>
        </p:nvSpPr>
        <p:spPr>
          <a:xfrm>
            <a:off x="838200" y="155384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9pPr>
          </a:lstStyle>
          <a:p>
            <a:pPr>
              <a:lnSpc>
                <a:spcPct val="90000"/>
              </a:lnSpc>
            </a:pPr>
            <a:r>
              <a:rPr lang="sk-SK" sz="4000" b="1" dirty="0" smtClean="0">
                <a:solidFill>
                  <a:srgbClr val="00B0F0"/>
                </a:solidFill>
                <a:latin typeface="Calibri Light"/>
              </a:rPr>
              <a:t>Primáty, slony, medvede, vtáky a hmyz sú inšpiráciou pre nové lieky...</a:t>
            </a:r>
            <a:endParaRPr lang="sk-SK" sz="4000" b="1" dirty="0">
              <a:solidFill>
                <a:srgbClr val="00B0F0"/>
              </a:solidFill>
              <a:latin typeface="Calibri Light"/>
            </a:endParaRPr>
          </a:p>
        </p:txBody>
      </p:sp>
      <p:sp>
        <p:nvSpPr>
          <p:cNvPr id="3" name="Shape 10242"/>
          <p:cNvSpPr txBox="1">
            <a:spLocks noGrp="1" noChangeShapeType="1"/>
          </p:cNvSpPr>
          <p:nvPr/>
        </p:nvSpPr>
        <p:spPr>
          <a:xfrm>
            <a:off x="838200" y="301434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0" indent="0" algn="l" defTabSz="449262" rtl="0" fontAlgn="base">
              <a:lnSpc>
                <a:spcPct val="93000"/>
              </a:lnSpc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1pPr>
            <a:lvl2pPr marL="742950" indent="-285750" algn="l" defTabSz="449262" rtl="0" fontAlgn="base">
              <a:lnSpc>
                <a:spcPct val="93000"/>
              </a:lnSpc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93000"/>
              </a:lnSpc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93000"/>
              </a:lnSpc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93000"/>
              </a:lnSpc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6pPr>
            <a:lvl7pPr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7pPr>
            <a:lvl8pPr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8pPr>
            <a:lvl9pPr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9pPr>
          </a:lstStyle>
          <a:p>
            <a:pPr lvl="0" algn="l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“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Vedia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,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čo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treba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jesť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a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čomu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sa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vyhnúť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, z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čoho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ochorejú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,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čo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oddiali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narodenie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potomkov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a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čo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im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dodá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energiu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alebo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zastaví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GB" sz="3200" baseline="0" dirty="0" err="1">
                <a:solidFill>
                  <a:srgbClr val="767171"/>
                </a:solidFill>
                <a:latin typeface="Calibri"/>
              </a:rPr>
              <a:t>hnačku</a:t>
            </a:r>
            <a:r>
              <a:rPr lang="en-GB" sz="3200" baseline="0" dirty="0">
                <a:solidFill>
                  <a:srgbClr val="767171"/>
                </a:solidFill>
                <a:latin typeface="Calibri"/>
              </a:rPr>
              <a:t>.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Dlho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sme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boli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príliš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arogantní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, aby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sme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sa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poradili</a:t>
            </a:r>
            <a:r>
              <a:rPr lang="sk-SK" sz="320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s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týmito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expertami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.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Teraz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, v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dobe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obrovských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strát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a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krátkeho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času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na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prieskum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,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im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klopkáme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na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ich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huňaté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,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šupinaté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,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operené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, a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opancierované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ramená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a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pýtame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sa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: “</a:t>
            </a:r>
            <a:r>
              <a:rPr lang="en-US" sz="3200" baseline="0" dirty="0" err="1">
                <a:solidFill>
                  <a:srgbClr val="767171"/>
                </a:solidFill>
                <a:latin typeface="Calibri"/>
              </a:rPr>
              <a:t>Čo</a:t>
            </a:r>
            <a:r>
              <a:rPr lang="en-US" sz="3200" baseline="0" dirty="0">
                <a:solidFill>
                  <a:srgbClr val="767171"/>
                </a:solidFill>
                <a:latin typeface="Calibri"/>
              </a:rPr>
              <a:t> jete?“</a:t>
            </a:r>
            <a:r>
              <a:rPr lang="sk-SK" sz="3200" baseline="0" dirty="0">
                <a:solidFill>
                  <a:srgbClr val="767171"/>
                </a:solidFill>
                <a:latin typeface="Calibri"/>
              </a:rPr>
              <a:t>“ </a:t>
            </a:r>
            <a:r>
              <a:rPr lang="sk-SK" baseline="0" dirty="0">
                <a:solidFill>
                  <a:srgbClr val="767171"/>
                </a:solidFill>
                <a:latin typeface="Calibri"/>
              </a:rPr>
              <a:t>(Janine Benyus)</a:t>
            </a:r>
          </a:p>
        </p:txBody>
      </p:sp>
    </p:spTree>
    <p:extLst>
      <p:ext uri="{BB962C8B-B14F-4D97-AF65-F5344CB8AC3E}">
        <p14:creationId xmlns:p14="http://schemas.microsoft.com/office/powerpoint/2010/main" val="71252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265"/>
          <p:cNvSpPr txBox="1">
            <a:spLocks noChangeShapeType="1"/>
          </p:cNvSpPr>
          <p:nvPr/>
        </p:nvSpPr>
        <p:spPr>
          <a:xfrm>
            <a:off x="701040" y="-61595"/>
            <a:ext cx="1113155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3600" b="1" dirty="0" smtClean="0">
                <a:solidFill>
                  <a:schemeClr val="bg1"/>
                </a:solidFill>
                <a:latin typeface="Calibri Light"/>
              </a:rPr>
              <a:t>Fytochemikálie – ochranný štít nášho zdravia</a:t>
            </a:r>
            <a:endParaRPr lang="sk-SK" sz="3600" b="1" dirty="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3" name="Image 11266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1468120" y="1446847"/>
            <a:ext cx="3378200" cy="5067300"/>
          </a:xfrm>
          <a:prstGeom prst="rect">
            <a:avLst/>
          </a:prstGeom>
          <a:noFill/>
        </p:spPr>
      </p:pic>
      <p:sp>
        <p:nvSpPr>
          <p:cNvPr id="4" name="Shape 11267"/>
          <p:cNvSpPr txBox="1">
            <a:spLocks noChangeShapeType="1"/>
          </p:cNvSpPr>
          <p:nvPr/>
        </p:nvSpPr>
        <p:spPr>
          <a:xfrm>
            <a:off x="6065520" y="1581785"/>
            <a:ext cx="5181600" cy="4351337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342900" indent="-342900" algn="l" defTabSz="449262" rtl="0" eaLnBrk="1" fontAlgn="base" latinLnBrk="0" hangingPunct="1">
              <a:lnSpc>
                <a:spcPct val="92000"/>
              </a:lnSpc>
              <a:spcBef>
                <a:spcPts val="1425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1pPr>
            <a:lvl2pPr marL="742950" indent="-285750" algn="l" defTabSz="449262" rtl="0" eaLnBrk="1" fontAlgn="base" latinLnBrk="0" hangingPunct="1">
              <a:lnSpc>
                <a:spcPct val="92000"/>
              </a:lnSpc>
              <a:spcBef>
                <a:spcPts val="1137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2pPr>
            <a:lvl3pPr marL="1143000" indent="-228600" algn="l" defTabSz="449262" rtl="0" eaLnBrk="1" fontAlgn="base" latinLnBrk="0" hangingPunct="1">
              <a:lnSpc>
                <a:spcPct val="92000"/>
              </a:lnSpc>
              <a:spcBef>
                <a:spcPts val="850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3pPr>
            <a:lvl4pPr marL="1600200" indent="-228600" algn="l" defTabSz="449262" rtl="0" eaLnBrk="1" fontAlgn="base" latinLnBrk="0" hangingPunct="1">
              <a:lnSpc>
                <a:spcPct val="92000"/>
              </a:lnSpc>
              <a:spcBef>
                <a:spcPts val="575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4pPr>
            <a:lvl5pPr marL="2057400" indent="-228600" algn="l" defTabSz="449262" rtl="0" eaLnBrk="1" fontAlgn="base" latinLnBrk="0" hangingPunct="1">
              <a:lnSpc>
                <a:spcPct val="92000"/>
              </a:lnSpc>
              <a:spcBef>
                <a:spcPts val="287"/>
              </a:spcBef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 kern="1200">
                <a:solidFill>
                  <a:srgbClr val="000000"/>
                </a:solidFill>
                <a:latin typeface="+mn-lt"/>
                <a:ea typeface="Microsoft YaHei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en-US" sz="4000" smtClean="0">
                <a:solidFill>
                  <a:srgbClr val="767171"/>
                </a:solidFill>
                <a:latin typeface="Calibri"/>
              </a:rPr>
              <a:t>Najnovší výskum naznačuje, že ovce a kozy sa samy liečia proti parazitárnym infekciám.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sk-SK" sz="4000" smtClean="0">
                <a:solidFill>
                  <a:srgbClr val="767171"/>
                </a:solidFill>
                <a:latin typeface="Calibri"/>
              </a:rPr>
              <a:t>Dokážu ľudia to isté?</a:t>
            </a:r>
            <a:endParaRPr lang="sk-SK" sz="4000">
              <a:solidFill>
                <a:srgbClr val="76717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7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289"/>
          <p:cNvSpPr txBox="1">
            <a:spLocks noGrp="1" noChangeShapeType="1"/>
          </p:cNvSpPr>
          <p:nvPr/>
        </p:nvSpPr>
        <p:spPr>
          <a:xfrm>
            <a:off x="6791642" y="183832"/>
            <a:ext cx="4978400" cy="757237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1pPr>
            <a:lvl2pPr marL="742950" indent="-28575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lang="en-GB" sz="1800"/>
            </a:lvl9pPr>
          </a:lstStyle>
          <a:p>
            <a:pPr lvl="0" algn="r" rtl="0">
              <a:lnSpc>
                <a:spcPct val="90000"/>
              </a:lnSpc>
              <a:buNone/>
            </a:pPr>
            <a:r>
              <a:rPr lang="sk-SK" sz="4000" b="1" baseline="0" dirty="0">
                <a:solidFill>
                  <a:schemeClr val="bg1"/>
                </a:solidFill>
                <a:latin typeface="Calibri Light"/>
              </a:rPr>
              <a:t>     Čím inšpirujú?</a:t>
            </a:r>
          </a:p>
        </p:txBody>
      </p:sp>
      <p:sp>
        <p:nvSpPr>
          <p:cNvPr id="3" name="Shape 12290"/>
          <p:cNvSpPr txBox="1">
            <a:spLocks noGrp="1" noChangeShapeType="1"/>
          </p:cNvSpPr>
          <p:nvPr/>
        </p:nvSpPr>
        <p:spPr>
          <a:xfrm>
            <a:off x="0" y="1276350"/>
            <a:ext cx="5110162" cy="3625850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0" indent="0" algn="l" defTabSz="449262" rtl="0" fontAlgn="base">
              <a:lnSpc>
                <a:spcPct val="93000"/>
              </a:lnSpc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1pPr>
            <a:lvl2pPr marL="742950" indent="-285750" algn="l" defTabSz="449262" rtl="0" fontAlgn="base">
              <a:lnSpc>
                <a:spcPct val="93000"/>
              </a:lnSpc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93000"/>
              </a:lnSpc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93000"/>
              </a:lnSpc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93000"/>
              </a:lnSpc>
              <a:buNone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6pPr>
            <a:lvl7pPr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7pPr>
            <a:lvl8pPr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8pPr>
            <a:lvl9pPr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lang="en-GB" sz="1800"/>
            </a:lvl9pPr>
          </a:lstStyle>
          <a:p>
            <a:pPr lvl="0" algn="l" rtl="0">
              <a:lnSpc>
                <a:spcPct val="90000"/>
              </a:lnSpc>
              <a:spcBef>
                <a:spcPts val="1000"/>
              </a:spcBef>
              <a:buNone/>
            </a:pPr>
            <a:endParaRPr/>
          </a:p>
          <a:p>
            <a:pPr lvl="0" algn="l" rtl="0">
              <a:lnSpc>
                <a:spcPct val="90000"/>
              </a:lnSpc>
              <a:spcBef>
                <a:spcPts val="1000"/>
              </a:spcBef>
              <a:buNone/>
            </a:pPr>
            <a:endParaRPr/>
          </a:p>
          <a:p>
            <a:pPr lvl="0" algn="l" rtl="0">
              <a:lnSpc>
                <a:spcPct val="90000"/>
              </a:lnSpc>
              <a:spcBef>
                <a:spcPts val="1000"/>
              </a:spcBef>
              <a:buNone/>
            </a:pPr>
            <a:endParaRPr/>
          </a:p>
          <a:p>
            <a:pPr lvl="0" algn="l" rtl="0">
              <a:lnSpc>
                <a:spcPct val="90000"/>
              </a:lnSpc>
              <a:spcBef>
                <a:spcPts val="1000"/>
              </a:spcBef>
              <a:buNone/>
            </a:pPr>
            <a:endParaRPr/>
          </a:p>
          <a:p>
            <a:pPr lvl="0" algn="l" rtl="0">
              <a:lnSpc>
                <a:spcPct val="90000"/>
              </a:lnSpc>
              <a:spcBef>
                <a:spcPts val="1000"/>
              </a:spcBef>
              <a:buNone/>
            </a:pPr>
            <a:endParaRPr/>
          </a:p>
          <a:p>
            <a:pPr lvl="0" algn="l" rtl="0">
              <a:lnSpc>
                <a:spcPct val="90000"/>
              </a:lnSpc>
              <a:spcBef>
                <a:spcPts val="1000"/>
              </a:spcBef>
              <a:buNone/>
            </a:pPr>
            <a:endParaRPr/>
          </a:p>
          <a:p>
            <a:pPr lvl="0" algn="l" rtl="0">
              <a:lnSpc>
                <a:spcPct val="90000"/>
              </a:lnSpc>
              <a:spcBef>
                <a:spcPts val="1000"/>
              </a:spcBef>
              <a:buNone/>
            </a:pPr>
            <a:endParaRPr/>
          </a:p>
        </p:txBody>
      </p:sp>
      <p:pic>
        <p:nvPicPr>
          <p:cNvPr id="4" name="Image 12291"/>
          <p:cNvPicPr>
            <a:picLocks noGrp="1" noChangeAspect="1"/>
          </p:cNvPicPr>
          <p:nvPr/>
        </p:nvPicPr>
        <p:blipFill>
          <a:blip r:embed="rId2"/>
          <a:srcRect l="6385" r="6385"/>
          <a:stretch/>
        </p:blipFill>
        <p:spPr>
          <a:xfrm>
            <a:off x="5797550" y="1276350"/>
            <a:ext cx="5734099" cy="4692649"/>
          </a:xfrm>
          <a:prstGeom prst="rect">
            <a:avLst/>
          </a:prstGeom>
          <a:noFill/>
        </p:spPr>
      </p:pic>
      <p:pic>
        <p:nvPicPr>
          <p:cNvPr id="5" name="Image 12294"/>
          <p:cNvPicPr>
            <a:picLocks noGrp="1" noChangeAspect="1"/>
          </p:cNvPicPr>
          <p:nvPr/>
        </p:nvPicPr>
        <p:blipFill>
          <a:blip r:embed="rId3"/>
          <a:srcRect/>
          <a:stretch/>
        </p:blipFill>
        <p:spPr>
          <a:xfrm>
            <a:off x="573722" y="2496820"/>
            <a:ext cx="4978400" cy="254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99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313"/>
          <p:cNvSpPr txBox="1">
            <a:spLocks noChangeShapeType="1"/>
          </p:cNvSpPr>
          <p:nvPr/>
        </p:nvSpPr>
        <p:spPr>
          <a:xfrm>
            <a:off x="1235656" y="155030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4000" b="1" dirty="0" smtClean="0">
                <a:solidFill>
                  <a:schemeClr val="bg1"/>
                </a:solidFill>
                <a:latin typeface="Calibri Light"/>
              </a:rPr>
              <a:t>Ako príroda lepí veci dokopy</a:t>
            </a:r>
            <a:r>
              <a:rPr lang="en-US" sz="4000" b="1" dirty="0" smtClean="0">
                <a:solidFill>
                  <a:schemeClr val="bg1"/>
                </a:solidFill>
                <a:latin typeface="Calibri Light"/>
              </a:rPr>
              <a:t>?</a:t>
            </a:r>
            <a:r>
              <a:rPr lang="sk-SK" sz="4000" b="1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latin typeface="Calibri Light"/>
              </a:rPr>
              <a:t/>
            </a:r>
            <a:br>
              <a:rPr lang="sk-SK" sz="3200" b="1" dirty="0" smtClean="0">
                <a:solidFill>
                  <a:schemeClr val="bg1"/>
                </a:solidFill>
                <a:latin typeface="Calibri Light"/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Image 13315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2351584" y="1556792"/>
            <a:ext cx="6796087" cy="452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432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337"/>
          <p:cNvSpPr txBox="1">
            <a:spLocks noChangeShapeType="1"/>
          </p:cNvSpPr>
          <p:nvPr/>
        </p:nvSpPr>
        <p:spPr>
          <a:xfrm>
            <a:off x="1005840" y="198120"/>
            <a:ext cx="10835640" cy="11906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49262" rtl="0" eaLnBrk="1" fontAlgn="base" latinLnBrk="0" hangingPunct="1">
              <a:lnSpc>
                <a:spcPct val="102000"/>
              </a:lnSpc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 kern="1200">
                <a:solidFill>
                  <a:srgbClr val="000000"/>
                </a:solidFill>
                <a:latin typeface="+mn-lt"/>
                <a:ea typeface="Microsoft YaHei"/>
                <a:cs typeface="+mj-cs"/>
              </a:defRPr>
            </a:lvl1pPr>
            <a:lvl2pPr marL="742950" indent="-28575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2pPr>
            <a:lvl3pPr marL="11430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3pPr>
            <a:lvl4pPr marL="16002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4pPr>
            <a:lvl5pPr marL="2057400" indent="-228600" algn="l" defTabSz="449262" rtl="0" fontAlgn="base">
              <a:lnSpc>
                <a:spcPct val="102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800">
                <a:solidFill>
                  <a:srgbClr val="000000"/>
                </a:solidFill>
                <a:latin typeface="+mn-lt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lang="en-GB" sz="1800"/>
            </a:lvl9pPr>
          </a:lstStyle>
          <a:p>
            <a:pPr algn="r">
              <a:lnSpc>
                <a:spcPct val="90000"/>
              </a:lnSpc>
            </a:pPr>
            <a:r>
              <a:rPr lang="sk-SK" sz="3600" b="1" dirty="0" smtClean="0">
                <a:solidFill>
                  <a:schemeClr val="bg1"/>
                </a:solidFill>
                <a:latin typeface="Calibri Light"/>
              </a:rPr>
              <a:t>Viac zdravotníckych adhezív inšpirovaných prírodou</a:t>
            </a:r>
            <a:r>
              <a:rPr lang="sk-SK" sz="2800" b="1" dirty="0" smtClean="0">
                <a:solidFill>
                  <a:schemeClr val="bg1"/>
                </a:solidFill>
                <a:latin typeface="Calibri Light"/>
              </a:rPr>
              <a:t/>
            </a:r>
            <a:br>
              <a:rPr lang="sk-SK" sz="2800" b="1" dirty="0" smtClean="0">
                <a:solidFill>
                  <a:schemeClr val="bg1"/>
                </a:solidFill>
                <a:latin typeface="Calibri Light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Image 14338"/>
          <p:cNvPicPr>
            <a:picLocks noGrp="1" noChangeAspect="1"/>
          </p:cNvPicPr>
          <p:nvPr/>
        </p:nvPicPr>
        <p:blipFill>
          <a:blip r:embed="rId2"/>
          <a:srcRect/>
          <a:stretch/>
        </p:blipFill>
        <p:spPr>
          <a:xfrm>
            <a:off x="165100" y="1717675"/>
            <a:ext cx="6284912" cy="3532187"/>
          </a:xfrm>
          <a:prstGeom prst="rect">
            <a:avLst/>
          </a:prstGeom>
          <a:noFill/>
        </p:spPr>
      </p:pic>
      <p:pic>
        <p:nvPicPr>
          <p:cNvPr id="4" name="Image 14339"/>
          <p:cNvPicPr>
            <a:picLocks noGrp="1" noChangeAspect="1"/>
          </p:cNvPicPr>
          <p:nvPr/>
        </p:nvPicPr>
        <p:blipFill>
          <a:blip r:embed="rId3"/>
          <a:srcRect/>
          <a:stretch/>
        </p:blipFill>
        <p:spPr>
          <a:xfrm>
            <a:off x="6629400" y="1717675"/>
            <a:ext cx="5270500" cy="3513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224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316</Words>
  <Application>Microsoft Office PowerPoint</Application>
  <PresentationFormat>Custom</PresentationFormat>
  <Paragraphs>43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Zelený Jakub</dc:creator>
  <cp:lastModifiedBy>rehe</cp:lastModifiedBy>
  <cp:revision>26</cp:revision>
  <dcterms:created xsi:type="dcterms:W3CDTF">2020-05-02T14:02:06Z</dcterms:created>
  <dcterms:modified xsi:type="dcterms:W3CDTF">2021-06-11T08:50:56Z</dcterms:modified>
</cp:coreProperties>
</file>