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460"/>
    <a:srgbClr val="E4C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 snapToGrid="0">
      <p:cViewPr>
        <p:scale>
          <a:sx n="110" d="100"/>
          <a:sy n="110" d="100"/>
        </p:scale>
        <p:origin x="1819" y="-3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47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6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05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13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0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24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8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8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9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6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728F1-14DC-41C9-9E2E-DD3389CB0E60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3A1D-CEBB-47CA-A96D-CE454515E6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29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11.jpeg"/><Relationship Id="rId7" Type="http://schemas.openxmlformats.org/officeDocument/2006/relationships/image" Target="../media/image8.svg"/><Relationship Id="rId12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7.svg"/><Relationship Id="rId5" Type="http://schemas.openxmlformats.org/officeDocument/2006/relationships/image" Target="../media/image13.sv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vak 19">
            <a:extLst>
              <a:ext uri="{FF2B5EF4-FFF2-40B4-BE49-F238E27FC236}">
                <a16:creationId xmlns:a16="http://schemas.microsoft.com/office/drawing/2014/main" id="{71D698A1-A2BA-466F-BB0E-0CFBEA7B963B}"/>
              </a:ext>
            </a:extLst>
          </p:cNvPr>
          <p:cNvSpPr txBox="1"/>
          <p:nvPr/>
        </p:nvSpPr>
        <p:spPr>
          <a:xfrm>
            <a:off x="448497" y="1496668"/>
            <a:ext cx="6050513" cy="369332"/>
          </a:xfrm>
          <a:prstGeom prst="rect">
            <a:avLst/>
          </a:prstGeom>
          <a:solidFill>
            <a:srgbClr val="5397DB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6F4FE"/>
                </a:solidFill>
              </a:rPr>
              <a:t>Worksheet: </a:t>
            </a:r>
            <a:r>
              <a:rPr lang="en-GB" dirty="0">
                <a:solidFill>
                  <a:srgbClr val="E6F4FE"/>
                </a:solidFill>
                <a:latin typeface="Segoe Print" panose="02000600000000000000" pitchFamily="2" charset="0"/>
              </a:rPr>
              <a:t>Climate proof living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0BC707A-396C-41E7-9305-738F602ADDDD}"/>
              </a:ext>
            </a:extLst>
          </p:cNvPr>
          <p:cNvSpPr txBox="1"/>
          <p:nvPr/>
        </p:nvSpPr>
        <p:spPr>
          <a:xfrm>
            <a:off x="448497" y="1847613"/>
            <a:ext cx="6050513" cy="307777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1: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What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is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the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challenge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?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CB00E1F-A6B8-4C1D-9787-1C79F1722B1D}"/>
              </a:ext>
            </a:extLst>
          </p:cNvPr>
          <p:cNvSpPr txBox="1"/>
          <p:nvPr/>
        </p:nvSpPr>
        <p:spPr>
          <a:xfrm>
            <a:off x="444006" y="2544769"/>
            <a:ext cx="6050513" cy="707886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2: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Ask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nature</a:t>
            </a:r>
          </a:p>
          <a:p>
            <a:r>
              <a:rPr lang="nl-NL" sz="1300" dirty="0">
                <a:solidFill>
                  <a:srgbClr val="1E568E"/>
                </a:solidFill>
              </a:rPr>
              <a:t>How does nature tackle </a:t>
            </a:r>
            <a:r>
              <a:rPr lang="nl-NL" sz="1300" dirty="0" err="1">
                <a:solidFill>
                  <a:srgbClr val="1E568E"/>
                </a:solidFill>
              </a:rPr>
              <a:t>challenges</a:t>
            </a:r>
            <a:r>
              <a:rPr lang="nl-NL" sz="1300" dirty="0">
                <a:solidFill>
                  <a:srgbClr val="1E568E"/>
                </a:solidFill>
              </a:rPr>
              <a:t>? How do </a:t>
            </a:r>
            <a:r>
              <a:rPr lang="nl-NL" sz="1300" dirty="0" err="1">
                <a:solidFill>
                  <a:srgbClr val="1E568E"/>
                </a:solidFill>
              </a:rPr>
              <a:t>plants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and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animals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protect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themselves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from</a:t>
            </a:r>
            <a:r>
              <a:rPr lang="nl-NL" sz="1300" dirty="0">
                <a:solidFill>
                  <a:srgbClr val="1E568E"/>
                </a:solidFill>
              </a:rPr>
              <a:t> extreme </a:t>
            </a:r>
            <a:r>
              <a:rPr lang="nl-NL" sz="1300" dirty="0" err="1">
                <a:solidFill>
                  <a:srgbClr val="1E568E"/>
                </a:solidFill>
              </a:rPr>
              <a:t>conditions</a:t>
            </a:r>
            <a:r>
              <a:rPr lang="nl-NL" sz="1300" dirty="0">
                <a:solidFill>
                  <a:srgbClr val="1E568E"/>
                </a:solidFill>
              </a:rPr>
              <a:t>? Do </a:t>
            </a:r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know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any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examples</a:t>
            </a:r>
            <a:r>
              <a:rPr lang="nl-NL" sz="1300" dirty="0">
                <a:solidFill>
                  <a:srgbClr val="1E568E"/>
                </a:solidFill>
              </a:rPr>
              <a:t>? Write </a:t>
            </a:r>
            <a:r>
              <a:rPr lang="nl-NL" sz="1300" dirty="0" err="1">
                <a:solidFill>
                  <a:srgbClr val="1E568E"/>
                </a:solidFill>
              </a:rPr>
              <a:t>them</a:t>
            </a:r>
            <a:r>
              <a:rPr lang="nl-NL" sz="1300" dirty="0">
                <a:solidFill>
                  <a:srgbClr val="1E568E"/>
                </a:solidFill>
              </a:rPr>
              <a:t> down.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4CE5748-F96F-4A0D-B7CE-101A57D09527}"/>
              </a:ext>
            </a:extLst>
          </p:cNvPr>
          <p:cNvSpPr txBox="1"/>
          <p:nvPr/>
        </p:nvSpPr>
        <p:spPr>
          <a:xfrm>
            <a:off x="403743" y="3647015"/>
            <a:ext cx="6050513" cy="507831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Research</a:t>
            </a:r>
          </a:p>
          <a:p>
            <a:r>
              <a:rPr lang="nl-NL" sz="1300" dirty="0">
                <a:solidFill>
                  <a:srgbClr val="1E568E"/>
                </a:solidFill>
              </a:rPr>
              <a:t>Go </a:t>
            </a:r>
            <a:r>
              <a:rPr lang="nl-NL" sz="1300" dirty="0" err="1">
                <a:solidFill>
                  <a:srgbClr val="1E568E"/>
                </a:solidFill>
              </a:rPr>
              <a:t>outside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and</a:t>
            </a:r>
            <a:r>
              <a:rPr lang="nl-NL" sz="1300" dirty="0">
                <a:solidFill>
                  <a:srgbClr val="1E568E"/>
                </a:solidFill>
              </a:rPr>
              <a:t> search on </a:t>
            </a:r>
            <a:r>
              <a:rPr lang="nl-NL" sz="1300" dirty="0" err="1">
                <a:solidFill>
                  <a:srgbClr val="1E568E"/>
                </a:solidFill>
              </a:rPr>
              <a:t>the</a:t>
            </a:r>
            <a:r>
              <a:rPr lang="nl-NL" sz="1300" dirty="0">
                <a:solidFill>
                  <a:srgbClr val="1E568E"/>
                </a:solidFill>
              </a:rPr>
              <a:t> internet </a:t>
            </a:r>
            <a:r>
              <a:rPr lang="nl-NL" sz="1300" dirty="0" err="1">
                <a:solidFill>
                  <a:srgbClr val="1E568E"/>
                </a:solidFill>
              </a:rPr>
              <a:t>how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animals</a:t>
            </a:r>
            <a:r>
              <a:rPr lang="nl-NL" sz="1300" dirty="0">
                <a:solidFill>
                  <a:srgbClr val="1E568E"/>
                </a:solidFill>
              </a:rPr>
              <a:t> at a </a:t>
            </a:r>
            <a:r>
              <a:rPr lang="nl-NL" sz="1300" dirty="0" err="1">
                <a:solidFill>
                  <a:srgbClr val="1E568E"/>
                </a:solidFill>
              </a:rPr>
              <a:t>mudflat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protect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themselves</a:t>
            </a:r>
            <a:r>
              <a:rPr lang="nl-NL" sz="1300" dirty="0">
                <a:solidFill>
                  <a:srgbClr val="1E568E"/>
                </a:solidFill>
              </a:rPr>
              <a:t>.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EEFBD24A-9EDB-4364-A899-4EC25AF0816D}"/>
              </a:ext>
            </a:extLst>
          </p:cNvPr>
          <p:cNvSpPr/>
          <p:nvPr/>
        </p:nvSpPr>
        <p:spPr>
          <a:xfrm>
            <a:off x="403743" y="4130218"/>
            <a:ext cx="6095265" cy="3683180"/>
          </a:xfrm>
          <a:prstGeom prst="rect">
            <a:avLst/>
          </a:prstGeom>
          <a:solidFill>
            <a:srgbClr val="E6F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29483F9-1E88-4115-8023-314FC36FBF0E}"/>
              </a:ext>
            </a:extLst>
          </p:cNvPr>
          <p:cNvSpPr txBox="1"/>
          <p:nvPr/>
        </p:nvSpPr>
        <p:spPr>
          <a:xfrm>
            <a:off x="626356" y="4486505"/>
            <a:ext cx="2509246" cy="1477328"/>
          </a:xfrm>
          <a:prstGeom prst="rect">
            <a:avLst/>
          </a:prstGeom>
          <a:solidFill>
            <a:schemeClr val="bg1"/>
          </a:solidFill>
          <a:ln>
            <a:solidFill>
              <a:srgbClr val="DF94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							</a:t>
            </a:r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1</a:t>
            </a:r>
          </a:p>
          <a:p>
            <a:endParaRPr lang="en-GB" dirty="0">
              <a:solidFill>
                <a:srgbClr val="1E568E"/>
              </a:solidFill>
            </a:endParaRPr>
          </a:p>
          <a:p>
            <a:r>
              <a:rPr lang="en-GB" dirty="0">
                <a:solidFill>
                  <a:srgbClr val="1E568E"/>
                </a:solidFill>
              </a:rPr>
              <a:t>…………………………………………………………………………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9E99A56-26BF-45DD-973E-DE2F130060AD}"/>
              </a:ext>
            </a:extLst>
          </p:cNvPr>
          <p:cNvSpPr txBox="1"/>
          <p:nvPr/>
        </p:nvSpPr>
        <p:spPr>
          <a:xfrm>
            <a:off x="3434354" y="4471948"/>
            <a:ext cx="2509246" cy="1477328"/>
          </a:xfrm>
          <a:prstGeom prst="rect">
            <a:avLst/>
          </a:prstGeom>
          <a:solidFill>
            <a:schemeClr val="bg1"/>
          </a:solidFill>
          <a:ln>
            <a:solidFill>
              <a:srgbClr val="DF94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							</a:t>
            </a:r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2</a:t>
            </a:r>
          </a:p>
          <a:p>
            <a:endParaRPr lang="en-GB" dirty="0">
              <a:solidFill>
                <a:srgbClr val="1E568E"/>
              </a:solidFill>
            </a:endParaRPr>
          </a:p>
          <a:p>
            <a:r>
              <a:rPr lang="en-GB" dirty="0">
                <a:solidFill>
                  <a:srgbClr val="1E568E"/>
                </a:solidFill>
              </a:rPr>
              <a:t>…………………………………………………………………………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10E485F-F124-4BDA-9AC8-1B52D111FF1A}"/>
              </a:ext>
            </a:extLst>
          </p:cNvPr>
          <p:cNvSpPr txBox="1"/>
          <p:nvPr/>
        </p:nvSpPr>
        <p:spPr>
          <a:xfrm>
            <a:off x="626356" y="6102040"/>
            <a:ext cx="2509246" cy="1477328"/>
          </a:xfrm>
          <a:prstGeom prst="rect">
            <a:avLst/>
          </a:prstGeom>
          <a:solidFill>
            <a:schemeClr val="bg1"/>
          </a:solidFill>
          <a:ln>
            <a:solidFill>
              <a:srgbClr val="DF94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							</a:t>
            </a:r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3</a:t>
            </a:r>
          </a:p>
          <a:p>
            <a:endParaRPr lang="en-GB" dirty="0">
              <a:solidFill>
                <a:srgbClr val="1E568E"/>
              </a:solidFill>
            </a:endParaRPr>
          </a:p>
          <a:p>
            <a:r>
              <a:rPr lang="en-GB" dirty="0">
                <a:solidFill>
                  <a:srgbClr val="1E568E"/>
                </a:solidFill>
              </a:rPr>
              <a:t>…………………………………………………………………………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8AE858E-C05B-4BC4-A0BE-C4B93F611949}"/>
              </a:ext>
            </a:extLst>
          </p:cNvPr>
          <p:cNvSpPr txBox="1"/>
          <p:nvPr/>
        </p:nvSpPr>
        <p:spPr>
          <a:xfrm>
            <a:off x="3434354" y="6072926"/>
            <a:ext cx="2509246" cy="1477328"/>
          </a:xfrm>
          <a:prstGeom prst="rect">
            <a:avLst/>
          </a:prstGeom>
          <a:solidFill>
            <a:schemeClr val="bg1"/>
          </a:solidFill>
          <a:ln>
            <a:solidFill>
              <a:srgbClr val="DF94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							</a:t>
            </a:r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4</a:t>
            </a:r>
          </a:p>
          <a:p>
            <a:endParaRPr lang="en-GB" dirty="0">
              <a:solidFill>
                <a:srgbClr val="1E568E"/>
              </a:solidFill>
            </a:endParaRPr>
          </a:p>
          <a:p>
            <a:r>
              <a:rPr lang="en-GB" dirty="0">
                <a:solidFill>
                  <a:srgbClr val="1E568E"/>
                </a:solidFill>
              </a:rPr>
              <a:t>…………………………………………………………………………</a:t>
            </a:r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B302712B-E30D-4927-9BB6-8D10C455B960}"/>
              </a:ext>
            </a:extLst>
          </p:cNvPr>
          <p:cNvCxnSpPr/>
          <p:nvPr/>
        </p:nvCxnSpPr>
        <p:spPr>
          <a:xfrm>
            <a:off x="448497" y="9237519"/>
            <a:ext cx="6050513" cy="0"/>
          </a:xfrm>
          <a:prstGeom prst="line">
            <a:avLst/>
          </a:prstGeom>
          <a:ln w="28575">
            <a:solidFill>
              <a:srgbClr val="DF94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biomimicry nl">
            <a:extLst>
              <a:ext uri="{FF2B5EF4-FFF2-40B4-BE49-F238E27FC236}">
                <a16:creationId xmlns:a16="http://schemas.microsoft.com/office/drawing/2014/main" id="{EAB8627D-4D53-4C85-A593-E92439861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32" y="9297759"/>
            <a:ext cx="1999887" cy="53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758D0E6-A79A-4D55-A703-BA939B92780A}"/>
              </a:ext>
            </a:extLst>
          </p:cNvPr>
          <p:cNvSpPr txBox="1"/>
          <p:nvPr/>
        </p:nvSpPr>
        <p:spPr>
          <a:xfrm>
            <a:off x="6235333" y="9410892"/>
            <a:ext cx="527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1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5760CD1-A9E5-4E8D-8EC9-5A5D7A2D31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42" b="35023"/>
          <a:stretch/>
        </p:blipFill>
        <p:spPr>
          <a:xfrm>
            <a:off x="448497" y="45602"/>
            <a:ext cx="6050512" cy="1467333"/>
          </a:xfrm>
          <a:prstGeom prst="rect">
            <a:avLst/>
          </a:prstGeom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id="{257BC424-84E0-4C32-8C5B-3283060C7BA7}"/>
              </a:ext>
            </a:extLst>
          </p:cNvPr>
          <p:cNvSpPr/>
          <p:nvPr/>
        </p:nvSpPr>
        <p:spPr>
          <a:xfrm>
            <a:off x="448497" y="1252"/>
            <a:ext cx="6050512" cy="65820"/>
          </a:xfrm>
          <a:prstGeom prst="rect">
            <a:avLst/>
          </a:prstGeom>
          <a:solidFill>
            <a:srgbClr val="539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E568E"/>
              </a:solidFill>
            </a:endParaRPr>
          </a:p>
        </p:txBody>
      </p:sp>
      <p:pic>
        <p:nvPicPr>
          <p:cNvPr id="27" name="Afbeelding 26" descr="Wandelen">
            <a:extLst>
              <a:ext uri="{FF2B5EF4-FFF2-40B4-BE49-F238E27FC236}">
                <a16:creationId xmlns:a16="http://schemas.microsoft.com/office/drawing/2014/main" id="{490E22E6-A8BB-412A-BE4A-686FADA556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86559" y="3813758"/>
            <a:ext cx="914400" cy="914400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22AB493D-396D-46C9-8C2F-CE32DF568D88}"/>
              </a:ext>
            </a:extLst>
          </p:cNvPr>
          <p:cNvSpPr txBox="1"/>
          <p:nvPr/>
        </p:nvSpPr>
        <p:spPr>
          <a:xfrm>
            <a:off x="448495" y="7759417"/>
            <a:ext cx="6050513" cy="507831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3: Put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them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in order</a:t>
            </a:r>
            <a:endParaRPr lang="nl-NL" sz="1200" dirty="0">
              <a:solidFill>
                <a:srgbClr val="1E568E"/>
              </a:solidFill>
            </a:endParaRPr>
          </a:p>
          <a:p>
            <a:r>
              <a:rPr lang="nl-NL" sz="1300" dirty="0" err="1">
                <a:solidFill>
                  <a:srgbClr val="1E568E"/>
                </a:solidFill>
              </a:rPr>
              <a:t>Which</a:t>
            </a:r>
            <a:r>
              <a:rPr lang="nl-NL" sz="1300" dirty="0">
                <a:solidFill>
                  <a:srgbClr val="1E568E"/>
                </a:solidFill>
              </a:rPr>
              <a:t> is most </a:t>
            </a:r>
            <a:r>
              <a:rPr lang="nl-NL" sz="1300" dirty="0" err="1">
                <a:solidFill>
                  <a:srgbClr val="1E568E"/>
                </a:solidFill>
              </a:rPr>
              <a:t>suitable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for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your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challenge</a:t>
            </a:r>
            <a:r>
              <a:rPr lang="nl-NL" sz="1300" dirty="0">
                <a:solidFill>
                  <a:srgbClr val="1E568E"/>
                </a:solidFill>
              </a:rPr>
              <a:t>?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28492C79-4FCD-4FB6-9D18-320B91D23A08}"/>
              </a:ext>
            </a:extLst>
          </p:cNvPr>
          <p:cNvSpPr txBox="1"/>
          <p:nvPr/>
        </p:nvSpPr>
        <p:spPr>
          <a:xfrm>
            <a:off x="448495" y="8715566"/>
            <a:ext cx="6050513" cy="507831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4: making a design</a:t>
            </a:r>
          </a:p>
          <a:p>
            <a:r>
              <a:rPr lang="nl-NL" sz="1300" dirty="0">
                <a:solidFill>
                  <a:srgbClr val="1E568E"/>
                </a:solidFill>
              </a:rPr>
              <a:t>Get </a:t>
            </a:r>
            <a:r>
              <a:rPr lang="nl-NL" sz="1300" dirty="0" err="1">
                <a:solidFill>
                  <a:srgbClr val="1E568E"/>
                </a:solidFill>
              </a:rPr>
              <a:t>pencils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and</a:t>
            </a:r>
            <a:r>
              <a:rPr lang="nl-NL" sz="1300" dirty="0">
                <a:solidFill>
                  <a:srgbClr val="1E568E"/>
                </a:solidFill>
              </a:rPr>
              <a:t> paper, </a:t>
            </a:r>
            <a:r>
              <a:rPr lang="nl-NL" sz="1300" dirty="0" err="1">
                <a:solidFill>
                  <a:srgbClr val="1E568E"/>
                </a:solidFill>
              </a:rPr>
              <a:t>and</a:t>
            </a:r>
            <a:r>
              <a:rPr lang="nl-NL" sz="1300" dirty="0">
                <a:solidFill>
                  <a:srgbClr val="1E568E"/>
                </a:solidFill>
              </a:rPr>
              <a:t> make a </a:t>
            </a:r>
            <a:r>
              <a:rPr lang="nl-NL" sz="1300" dirty="0" err="1">
                <a:solidFill>
                  <a:srgbClr val="1E568E"/>
                </a:solidFill>
              </a:rPr>
              <a:t>drawing</a:t>
            </a:r>
            <a:r>
              <a:rPr lang="nl-NL" sz="1300" dirty="0">
                <a:solidFill>
                  <a:srgbClr val="1E568E"/>
                </a:solidFill>
              </a:rPr>
              <a:t> of </a:t>
            </a:r>
            <a:r>
              <a:rPr lang="nl-NL" sz="1300" dirty="0" err="1">
                <a:solidFill>
                  <a:srgbClr val="1E568E"/>
                </a:solidFill>
              </a:rPr>
              <a:t>your</a:t>
            </a:r>
            <a:r>
              <a:rPr lang="nl-NL" sz="1300" dirty="0">
                <a:solidFill>
                  <a:srgbClr val="1E568E"/>
                </a:solidFill>
              </a:rPr>
              <a:t> new home. </a:t>
            </a:r>
            <a:endParaRPr lang="en-GB" sz="1300" dirty="0">
              <a:solidFill>
                <a:srgbClr val="1E568E"/>
              </a:solidFill>
            </a:endParaRPr>
          </a:p>
        </p:txBody>
      </p:sp>
      <p:pic>
        <p:nvPicPr>
          <p:cNvPr id="34" name="Afbeelding 33" descr="Vergrootglas">
            <a:extLst>
              <a:ext uri="{FF2B5EF4-FFF2-40B4-BE49-F238E27FC236}">
                <a16:creationId xmlns:a16="http://schemas.microsoft.com/office/drawing/2014/main" id="{6527259F-3F49-4CE0-BB97-297DC64300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41808" y="1758619"/>
            <a:ext cx="914400" cy="914400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7DFE517A-06E8-4433-ADEC-82662144C445}"/>
              </a:ext>
            </a:extLst>
          </p:cNvPr>
          <p:cNvPicPr/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4879" y="1683421"/>
            <a:ext cx="448221" cy="427494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FD7B5B99-ED93-41E3-A57C-257CC43A03A4}"/>
              </a:ext>
            </a:extLst>
          </p:cNvPr>
          <p:cNvPicPr/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0390" y="2332698"/>
            <a:ext cx="448221" cy="427494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DD8EED1E-EE25-49B6-A05E-877BAABCF160}"/>
              </a:ext>
            </a:extLst>
          </p:cNvPr>
          <p:cNvPicPr/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4838" y="8510090"/>
            <a:ext cx="448221" cy="427494"/>
          </a:xfrm>
          <a:prstGeom prst="rect">
            <a:avLst/>
          </a:prstGeom>
        </p:spPr>
      </p:pic>
      <p:pic>
        <p:nvPicPr>
          <p:cNvPr id="40" name="Afbeelding 39">
            <a:extLst>
              <a:ext uri="{FF2B5EF4-FFF2-40B4-BE49-F238E27FC236}">
                <a16:creationId xmlns:a16="http://schemas.microsoft.com/office/drawing/2014/main" id="{CF149CA5-4CA6-40B1-B8EE-8D9D3923081B}"/>
              </a:ext>
            </a:extLst>
          </p:cNvPr>
          <p:cNvPicPr/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9590" y="7559239"/>
            <a:ext cx="448221" cy="427494"/>
          </a:xfrm>
          <a:prstGeom prst="rect">
            <a:avLst/>
          </a:prstGeom>
        </p:spPr>
      </p:pic>
      <p:pic>
        <p:nvPicPr>
          <p:cNvPr id="29" name="Afbeelding 28" descr="Potlood">
            <a:extLst>
              <a:ext uri="{FF2B5EF4-FFF2-40B4-BE49-F238E27FC236}">
                <a16:creationId xmlns:a16="http://schemas.microsoft.com/office/drawing/2014/main" id="{02BDC83D-E47D-4E5C-B00F-939B008FB53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97056" y="82364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6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46B8BE63-BA45-4456-9C2C-16079EC14012}"/>
              </a:ext>
            </a:extLst>
          </p:cNvPr>
          <p:cNvCxnSpPr/>
          <p:nvPr/>
        </p:nvCxnSpPr>
        <p:spPr>
          <a:xfrm>
            <a:off x="448497" y="9237519"/>
            <a:ext cx="6050513" cy="0"/>
          </a:xfrm>
          <a:prstGeom prst="line">
            <a:avLst/>
          </a:prstGeom>
          <a:ln w="38100">
            <a:solidFill>
              <a:srgbClr val="DF94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Image result for biomimicry nl">
            <a:extLst>
              <a:ext uri="{FF2B5EF4-FFF2-40B4-BE49-F238E27FC236}">
                <a16:creationId xmlns:a16="http://schemas.microsoft.com/office/drawing/2014/main" id="{2FE77EE7-8FEE-4433-8A6B-D8B82E108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32" y="9297759"/>
            <a:ext cx="1999887" cy="53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3F9D8BB-8D21-4D3E-A223-9F2E9FEC1379}"/>
              </a:ext>
            </a:extLst>
          </p:cNvPr>
          <p:cNvSpPr txBox="1"/>
          <p:nvPr/>
        </p:nvSpPr>
        <p:spPr>
          <a:xfrm>
            <a:off x="6151069" y="9396380"/>
            <a:ext cx="447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2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DEF19B2F-62CD-4077-BB3A-DD82FB56BE0E}"/>
              </a:ext>
            </a:extLst>
          </p:cNvPr>
          <p:cNvSpPr/>
          <p:nvPr/>
        </p:nvSpPr>
        <p:spPr>
          <a:xfrm>
            <a:off x="437082" y="1351400"/>
            <a:ext cx="6050513" cy="92208"/>
          </a:xfrm>
          <a:prstGeom prst="rect">
            <a:avLst/>
          </a:prstGeom>
          <a:solidFill>
            <a:srgbClr val="539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E568E"/>
              </a:solidFill>
            </a:endParaRP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8AA3523-072A-4EC6-8B21-3F2526BF3043}"/>
              </a:ext>
            </a:extLst>
          </p:cNvPr>
          <p:cNvSpPr/>
          <p:nvPr/>
        </p:nvSpPr>
        <p:spPr>
          <a:xfrm>
            <a:off x="437083" y="-7010"/>
            <a:ext cx="6050512" cy="83004"/>
          </a:xfrm>
          <a:prstGeom prst="rect">
            <a:avLst/>
          </a:prstGeom>
          <a:solidFill>
            <a:srgbClr val="539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E568E"/>
              </a:solidFill>
            </a:endParaRPr>
          </a:p>
        </p:txBody>
      </p:sp>
      <p:pic>
        <p:nvPicPr>
          <p:cNvPr id="1026" name="Picture 2" descr="foto van Fleurine Peletier.">
            <a:extLst>
              <a:ext uri="{FF2B5EF4-FFF2-40B4-BE49-F238E27FC236}">
                <a16:creationId xmlns:a16="http://schemas.microsoft.com/office/drawing/2014/main" id="{939E556E-028F-4865-A5CE-FC0047EB0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" t="13653" r="189" b="57537"/>
          <a:stretch/>
        </p:blipFill>
        <p:spPr bwMode="auto">
          <a:xfrm>
            <a:off x="437082" y="75995"/>
            <a:ext cx="6050513" cy="130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9C09E03B-5B26-4F95-94DD-3206F3E6442E}"/>
              </a:ext>
            </a:extLst>
          </p:cNvPr>
          <p:cNvSpPr txBox="1"/>
          <p:nvPr/>
        </p:nvSpPr>
        <p:spPr>
          <a:xfrm>
            <a:off x="448497" y="1648015"/>
            <a:ext cx="6050513" cy="507831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5 &amp; 6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Testing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&amp; presenting </a:t>
            </a:r>
            <a:br>
              <a:rPr lang="nl-NL" dirty="0"/>
            </a:br>
            <a:r>
              <a:rPr lang="nl-NL" sz="1300" dirty="0" err="1">
                <a:solidFill>
                  <a:srgbClr val="1E568E"/>
                </a:solidFill>
              </a:rPr>
              <a:t>Now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it’s</a:t>
            </a:r>
            <a:r>
              <a:rPr lang="nl-NL" sz="1300" dirty="0">
                <a:solidFill>
                  <a:srgbClr val="1E568E"/>
                </a:solidFill>
              </a:rPr>
              <a:t> time </a:t>
            </a:r>
            <a:r>
              <a:rPr lang="nl-NL" sz="1300" dirty="0" err="1">
                <a:solidFill>
                  <a:srgbClr val="1E568E"/>
                </a:solidFill>
              </a:rPr>
              <a:t>to</a:t>
            </a:r>
            <a:r>
              <a:rPr lang="nl-NL" sz="1300" dirty="0">
                <a:solidFill>
                  <a:srgbClr val="1E568E"/>
                </a:solidFill>
              </a:rPr>
              <a:t> test </a:t>
            </a:r>
            <a:r>
              <a:rPr lang="nl-NL" sz="1300" dirty="0" err="1">
                <a:solidFill>
                  <a:srgbClr val="1E568E"/>
                </a:solidFill>
              </a:rPr>
              <a:t>your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solutions</a:t>
            </a:r>
            <a:r>
              <a:rPr lang="nl-NL" sz="1300" dirty="0">
                <a:solidFill>
                  <a:srgbClr val="1E568E"/>
                </a:solidFill>
              </a:rPr>
              <a:t>. Look at </a:t>
            </a:r>
            <a:r>
              <a:rPr lang="nl-NL" sz="1300" dirty="0" err="1">
                <a:solidFill>
                  <a:srgbClr val="1E568E"/>
                </a:solidFill>
              </a:rPr>
              <a:t>the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solutions</a:t>
            </a:r>
            <a:r>
              <a:rPr lang="nl-NL" sz="1300" dirty="0">
                <a:solidFill>
                  <a:srgbClr val="1E568E"/>
                </a:solidFill>
              </a:rPr>
              <a:t> of </a:t>
            </a:r>
            <a:r>
              <a:rPr lang="nl-NL" sz="1300" dirty="0" err="1">
                <a:solidFill>
                  <a:srgbClr val="1E568E"/>
                </a:solidFill>
              </a:rPr>
              <a:t>other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groups</a:t>
            </a:r>
            <a:r>
              <a:rPr lang="nl-NL" sz="1200" dirty="0">
                <a:solidFill>
                  <a:srgbClr val="1E568E"/>
                </a:solidFill>
                <a:latin typeface="+mj-lt"/>
              </a:rPr>
              <a:t>. 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24547C72-70ED-43BA-A2C2-74F2BAF02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127391"/>
              </p:ext>
            </p:extLst>
          </p:nvPr>
        </p:nvGraphicFramePr>
        <p:xfrm>
          <a:off x="456690" y="2163490"/>
          <a:ext cx="6042320" cy="536412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65020">
                  <a:extLst>
                    <a:ext uri="{9D8B030D-6E8A-4147-A177-3AD203B41FA5}">
                      <a16:colId xmlns:a16="http://schemas.microsoft.com/office/drawing/2014/main" val="2579044902"/>
                    </a:ext>
                  </a:extLst>
                </a:gridCol>
                <a:gridCol w="1751997">
                  <a:extLst>
                    <a:ext uri="{9D8B030D-6E8A-4147-A177-3AD203B41FA5}">
                      <a16:colId xmlns:a16="http://schemas.microsoft.com/office/drawing/2014/main" val="1129753218"/>
                    </a:ext>
                  </a:extLst>
                </a:gridCol>
                <a:gridCol w="1762616">
                  <a:extLst>
                    <a:ext uri="{9D8B030D-6E8A-4147-A177-3AD203B41FA5}">
                      <a16:colId xmlns:a16="http://schemas.microsoft.com/office/drawing/2014/main" val="426326223"/>
                    </a:ext>
                  </a:extLst>
                </a:gridCol>
                <a:gridCol w="1762687">
                  <a:extLst>
                    <a:ext uri="{9D8B030D-6E8A-4147-A177-3AD203B41FA5}">
                      <a16:colId xmlns:a16="http://schemas.microsoft.com/office/drawing/2014/main" val="3679154869"/>
                    </a:ext>
                  </a:extLst>
                </a:gridCol>
              </a:tblGrid>
              <a:tr h="1061036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1E568E"/>
                          </a:solidFill>
                        </a:rPr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1E568E"/>
                          </a:solidFill>
                        </a:rPr>
                        <a:t>From which organisms does this solution come?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1E568E"/>
                          </a:solidFill>
                        </a:rPr>
                        <a:t>How well do you think this solution works?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1E568E"/>
                          </a:solidFill>
                        </a:rPr>
                        <a:t>Could you further improve this solution? How?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023709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1</a:t>
                      </a:r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97669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74617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3</a:t>
                      </a:r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12332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37797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5</a:t>
                      </a:r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82587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15579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7</a:t>
                      </a:r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55142"/>
                  </a:ext>
                </a:extLst>
              </a:tr>
            </a:tbl>
          </a:graphicData>
        </a:graphic>
      </p:graphicFrame>
      <p:pic>
        <p:nvPicPr>
          <p:cNvPr id="25" name="Afbeelding 24" descr="Lint">
            <a:extLst>
              <a:ext uri="{FF2B5EF4-FFF2-40B4-BE49-F238E27FC236}">
                <a16:creationId xmlns:a16="http://schemas.microsoft.com/office/drawing/2014/main" id="{DD52FC61-A517-4C45-8212-570EA2C09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1810" y="6417516"/>
            <a:ext cx="914400" cy="914400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1F557E73-53D0-4D82-BB2F-CCEC841C7281}"/>
              </a:ext>
            </a:extLst>
          </p:cNvPr>
          <p:cNvSpPr txBox="1"/>
          <p:nvPr/>
        </p:nvSpPr>
        <p:spPr>
          <a:xfrm>
            <a:off x="403744" y="7860568"/>
            <a:ext cx="6095265" cy="1077218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7: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And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now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?</a:t>
            </a:r>
          </a:p>
          <a:p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have </a:t>
            </a:r>
            <a:r>
              <a:rPr lang="nl-NL" sz="1300" dirty="0" err="1">
                <a:solidFill>
                  <a:srgbClr val="1E568E"/>
                </a:solidFill>
              </a:rPr>
              <a:t>now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seen</a:t>
            </a:r>
            <a:r>
              <a:rPr lang="nl-NL" sz="1300" dirty="0">
                <a:solidFill>
                  <a:srgbClr val="1E568E"/>
                </a:solidFill>
              </a:rPr>
              <a:t> multiple </a:t>
            </a:r>
            <a:r>
              <a:rPr lang="nl-NL" sz="1300" dirty="0" err="1">
                <a:solidFill>
                  <a:srgbClr val="1E568E"/>
                </a:solidFill>
              </a:rPr>
              <a:t>solutions</a:t>
            </a:r>
            <a:r>
              <a:rPr lang="nl-NL" sz="1300" dirty="0">
                <a:solidFill>
                  <a:srgbClr val="1E568E"/>
                </a:solidFill>
              </a:rPr>
              <a:t>. </a:t>
            </a:r>
            <a:r>
              <a:rPr lang="nl-NL" sz="1300" dirty="0" err="1">
                <a:solidFill>
                  <a:srgbClr val="1E568E"/>
                </a:solidFill>
              </a:rPr>
              <a:t>Would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like </a:t>
            </a:r>
            <a:r>
              <a:rPr lang="nl-NL" sz="1300" dirty="0" err="1">
                <a:solidFill>
                  <a:srgbClr val="1E568E"/>
                </a:solidFill>
              </a:rPr>
              <a:t>to</a:t>
            </a:r>
            <a:r>
              <a:rPr lang="nl-NL" sz="1300" dirty="0">
                <a:solidFill>
                  <a:srgbClr val="1E568E"/>
                </a:solidFill>
              </a:rPr>
              <a:t> change </a:t>
            </a:r>
            <a:r>
              <a:rPr lang="nl-NL" sz="1300" dirty="0" err="1">
                <a:solidFill>
                  <a:srgbClr val="1E568E"/>
                </a:solidFill>
              </a:rPr>
              <a:t>your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own</a:t>
            </a:r>
            <a:r>
              <a:rPr lang="nl-NL" sz="1300" dirty="0">
                <a:solidFill>
                  <a:srgbClr val="1E568E"/>
                </a:solidFill>
              </a:rPr>
              <a:t> design? How?</a:t>
            </a:r>
          </a:p>
          <a:p>
            <a:endParaRPr lang="nl-NL" sz="1200" dirty="0">
              <a:solidFill>
                <a:srgbClr val="1E568E"/>
              </a:solidFill>
            </a:endParaRPr>
          </a:p>
          <a:p>
            <a:endParaRPr lang="nl-NL" sz="1200" dirty="0">
              <a:solidFill>
                <a:srgbClr val="1E568E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56DA19-96E9-46AD-B772-97F3223802D0}"/>
              </a:ext>
            </a:extLst>
          </p:cNvPr>
          <p:cNvSpPr txBox="1"/>
          <p:nvPr/>
        </p:nvSpPr>
        <p:spPr>
          <a:xfrm>
            <a:off x="414706" y="8609148"/>
            <a:ext cx="6095264" cy="492443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have </a:t>
            </a:r>
            <a:r>
              <a:rPr lang="nl-NL" sz="1300" dirty="0" err="1">
                <a:solidFill>
                  <a:srgbClr val="1E568E"/>
                </a:solidFill>
              </a:rPr>
              <a:t>now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used</a:t>
            </a:r>
            <a:r>
              <a:rPr lang="nl-NL" sz="1300" dirty="0">
                <a:solidFill>
                  <a:srgbClr val="1E568E"/>
                </a:solidFill>
              </a:rPr>
              <a:t> nature </a:t>
            </a:r>
            <a:r>
              <a:rPr lang="nl-NL" sz="1300" dirty="0" err="1">
                <a:solidFill>
                  <a:srgbClr val="1E568E"/>
                </a:solidFill>
              </a:rPr>
              <a:t>to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find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solutions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for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your</a:t>
            </a:r>
            <a:r>
              <a:rPr lang="nl-NL" sz="1300" dirty="0">
                <a:solidFill>
                  <a:srgbClr val="1E568E"/>
                </a:solidFill>
              </a:rPr>
              <a:t> design. </a:t>
            </a:r>
            <a:r>
              <a:rPr lang="nl-NL" sz="1300" dirty="0" err="1">
                <a:solidFill>
                  <a:srgbClr val="1E568E"/>
                </a:solidFill>
              </a:rPr>
              <a:t>What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else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would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like </a:t>
            </a:r>
            <a:r>
              <a:rPr lang="nl-NL" sz="1300" dirty="0" err="1">
                <a:solidFill>
                  <a:srgbClr val="1E568E"/>
                </a:solidFill>
              </a:rPr>
              <a:t>to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learn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from</a:t>
            </a:r>
            <a:r>
              <a:rPr lang="nl-NL" sz="1300" dirty="0">
                <a:solidFill>
                  <a:srgbClr val="1E568E"/>
                </a:solidFill>
              </a:rPr>
              <a:t> nature?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0A0FF237-ED25-42F7-BC06-2D1FC7D2C580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518" y="7686481"/>
            <a:ext cx="448221" cy="427494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243DFCA1-E716-461F-BC78-6C0F377EE304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879" y="1479942"/>
            <a:ext cx="448221" cy="427494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8E41CC26-8023-401F-A30B-DCF4BFD1114A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813" y="8132928"/>
            <a:ext cx="197669" cy="18852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544E00E3-B515-459A-B695-4676C16520EB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813" y="8644738"/>
            <a:ext cx="197669" cy="188528"/>
          </a:xfrm>
          <a:prstGeom prst="rect">
            <a:avLst/>
          </a:prstGeom>
        </p:spPr>
      </p:pic>
      <p:pic>
        <p:nvPicPr>
          <p:cNvPr id="34" name="Afbeelding 33" descr="Glimlachend gezichtje zonder opvulling">
            <a:extLst>
              <a:ext uri="{FF2B5EF4-FFF2-40B4-BE49-F238E27FC236}">
                <a16:creationId xmlns:a16="http://schemas.microsoft.com/office/drawing/2014/main" id="{ECB3B789-F2A8-47E4-9E9D-AC8D3A96A1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3330561"/>
            <a:ext cx="381917" cy="381917"/>
          </a:xfrm>
          <a:prstGeom prst="rect">
            <a:avLst/>
          </a:prstGeom>
        </p:spPr>
      </p:pic>
      <p:pic>
        <p:nvPicPr>
          <p:cNvPr id="35" name="Afbeelding 34" descr="Neutraal gezichtje zonder opvulling">
            <a:extLst>
              <a:ext uri="{FF2B5EF4-FFF2-40B4-BE49-F238E27FC236}">
                <a16:creationId xmlns:a16="http://schemas.microsoft.com/office/drawing/2014/main" id="{2A3AE042-2D4E-419F-8117-5B72122F9B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3341936"/>
            <a:ext cx="381917" cy="381917"/>
          </a:xfrm>
          <a:prstGeom prst="rect">
            <a:avLst/>
          </a:prstGeom>
        </p:spPr>
      </p:pic>
      <p:pic>
        <p:nvPicPr>
          <p:cNvPr id="36" name="Afbeelding 35" descr="Verdrietig gezichtje zonder opvulling">
            <a:extLst>
              <a:ext uri="{FF2B5EF4-FFF2-40B4-BE49-F238E27FC236}">
                <a16:creationId xmlns:a16="http://schemas.microsoft.com/office/drawing/2014/main" id="{3143C501-6FD2-4F44-B699-1BDF0D42192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3341936"/>
            <a:ext cx="381917" cy="381917"/>
          </a:xfrm>
          <a:prstGeom prst="rect">
            <a:avLst/>
          </a:prstGeom>
        </p:spPr>
      </p:pic>
      <p:pic>
        <p:nvPicPr>
          <p:cNvPr id="37" name="Afbeelding 36" descr="Glimlachend gezichtje zonder opvulling">
            <a:extLst>
              <a:ext uri="{FF2B5EF4-FFF2-40B4-BE49-F238E27FC236}">
                <a16:creationId xmlns:a16="http://schemas.microsoft.com/office/drawing/2014/main" id="{EFC18398-49F9-4792-B55D-EE61B35DF8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3948359"/>
            <a:ext cx="381917" cy="381917"/>
          </a:xfrm>
          <a:prstGeom prst="rect">
            <a:avLst/>
          </a:prstGeom>
        </p:spPr>
      </p:pic>
      <p:pic>
        <p:nvPicPr>
          <p:cNvPr id="38" name="Afbeelding 37" descr="Neutraal gezichtje zonder opvulling">
            <a:extLst>
              <a:ext uri="{FF2B5EF4-FFF2-40B4-BE49-F238E27FC236}">
                <a16:creationId xmlns:a16="http://schemas.microsoft.com/office/drawing/2014/main" id="{DD4A0A9F-802D-455B-AF53-A398E5D2277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3959734"/>
            <a:ext cx="381917" cy="381917"/>
          </a:xfrm>
          <a:prstGeom prst="rect">
            <a:avLst/>
          </a:prstGeom>
        </p:spPr>
      </p:pic>
      <p:pic>
        <p:nvPicPr>
          <p:cNvPr id="39" name="Afbeelding 38" descr="Verdrietig gezichtje zonder opvulling">
            <a:extLst>
              <a:ext uri="{FF2B5EF4-FFF2-40B4-BE49-F238E27FC236}">
                <a16:creationId xmlns:a16="http://schemas.microsoft.com/office/drawing/2014/main" id="{EFA7487F-8A78-4812-B67B-8DDB5D529D9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3959734"/>
            <a:ext cx="381917" cy="381917"/>
          </a:xfrm>
          <a:prstGeom prst="rect">
            <a:avLst/>
          </a:prstGeom>
        </p:spPr>
      </p:pic>
      <p:pic>
        <p:nvPicPr>
          <p:cNvPr id="40" name="Afbeelding 39" descr="Glimlachend gezichtje zonder opvulling">
            <a:extLst>
              <a:ext uri="{FF2B5EF4-FFF2-40B4-BE49-F238E27FC236}">
                <a16:creationId xmlns:a16="http://schemas.microsoft.com/office/drawing/2014/main" id="{6FA98075-AC14-403F-A791-E6BE87EA4D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4554782"/>
            <a:ext cx="381917" cy="381917"/>
          </a:xfrm>
          <a:prstGeom prst="rect">
            <a:avLst/>
          </a:prstGeom>
        </p:spPr>
      </p:pic>
      <p:pic>
        <p:nvPicPr>
          <p:cNvPr id="41" name="Afbeelding 40" descr="Neutraal gezichtje zonder opvulling">
            <a:extLst>
              <a:ext uri="{FF2B5EF4-FFF2-40B4-BE49-F238E27FC236}">
                <a16:creationId xmlns:a16="http://schemas.microsoft.com/office/drawing/2014/main" id="{4A84AB1C-0CA7-4B79-B9B6-453015FBC3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4566157"/>
            <a:ext cx="381917" cy="381917"/>
          </a:xfrm>
          <a:prstGeom prst="rect">
            <a:avLst/>
          </a:prstGeom>
        </p:spPr>
      </p:pic>
      <p:pic>
        <p:nvPicPr>
          <p:cNvPr id="42" name="Afbeelding 41" descr="Verdrietig gezichtje zonder opvulling">
            <a:extLst>
              <a:ext uri="{FF2B5EF4-FFF2-40B4-BE49-F238E27FC236}">
                <a16:creationId xmlns:a16="http://schemas.microsoft.com/office/drawing/2014/main" id="{D6FC444A-B7AE-4376-B501-D2B8C2A2B6C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4566157"/>
            <a:ext cx="381917" cy="381917"/>
          </a:xfrm>
          <a:prstGeom prst="rect">
            <a:avLst/>
          </a:prstGeom>
        </p:spPr>
      </p:pic>
      <p:pic>
        <p:nvPicPr>
          <p:cNvPr id="43" name="Afbeelding 42" descr="Glimlachend gezichtje zonder opvulling">
            <a:extLst>
              <a:ext uri="{FF2B5EF4-FFF2-40B4-BE49-F238E27FC236}">
                <a16:creationId xmlns:a16="http://schemas.microsoft.com/office/drawing/2014/main" id="{38C1C107-B4E8-4F3F-A2D6-7ED789B6E1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5171058"/>
            <a:ext cx="381917" cy="381917"/>
          </a:xfrm>
          <a:prstGeom prst="rect">
            <a:avLst/>
          </a:prstGeom>
        </p:spPr>
      </p:pic>
      <p:pic>
        <p:nvPicPr>
          <p:cNvPr id="44" name="Afbeelding 43" descr="Neutraal gezichtje zonder opvulling">
            <a:extLst>
              <a:ext uri="{FF2B5EF4-FFF2-40B4-BE49-F238E27FC236}">
                <a16:creationId xmlns:a16="http://schemas.microsoft.com/office/drawing/2014/main" id="{153AF326-BCE3-445D-AF95-778A7B9B3B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5182433"/>
            <a:ext cx="381917" cy="381917"/>
          </a:xfrm>
          <a:prstGeom prst="rect">
            <a:avLst/>
          </a:prstGeom>
        </p:spPr>
      </p:pic>
      <p:pic>
        <p:nvPicPr>
          <p:cNvPr id="45" name="Afbeelding 44" descr="Verdrietig gezichtje zonder opvulling">
            <a:extLst>
              <a:ext uri="{FF2B5EF4-FFF2-40B4-BE49-F238E27FC236}">
                <a16:creationId xmlns:a16="http://schemas.microsoft.com/office/drawing/2014/main" id="{ACD6B2E9-EB49-4E43-AA9E-EEB0DEEC098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5182433"/>
            <a:ext cx="381917" cy="381917"/>
          </a:xfrm>
          <a:prstGeom prst="rect">
            <a:avLst/>
          </a:prstGeom>
        </p:spPr>
      </p:pic>
      <p:pic>
        <p:nvPicPr>
          <p:cNvPr id="46" name="Afbeelding 45" descr="Glimlachend gezichtje zonder opvulling">
            <a:extLst>
              <a:ext uri="{FF2B5EF4-FFF2-40B4-BE49-F238E27FC236}">
                <a16:creationId xmlns:a16="http://schemas.microsoft.com/office/drawing/2014/main" id="{842C4198-49AD-4150-BAEB-BC9E0E1EE5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5775959"/>
            <a:ext cx="381917" cy="381917"/>
          </a:xfrm>
          <a:prstGeom prst="rect">
            <a:avLst/>
          </a:prstGeom>
        </p:spPr>
      </p:pic>
      <p:pic>
        <p:nvPicPr>
          <p:cNvPr id="47" name="Afbeelding 46" descr="Neutraal gezichtje zonder opvulling">
            <a:extLst>
              <a:ext uri="{FF2B5EF4-FFF2-40B4-BE49-F238E27FC236}">
                <a16:creationId xmlns:a16="http://schemas.microsoft.com/office/drawing/2014/main" id="{1509E1ED-86F8-48E0-92EC-FD539312FA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5787334"/>
            <a:ext cx="381917" cy="381917"/>
          </a:xfrm>
          <a:prstGeom prst="rect">
            <a:avLst/>
          </a:prstGeom>
        </p:spPr>
      </p:pic>
      <p:pic>
        <p:nvPicPr>
          <p:cNvPr id="48" name="Afbeelding 47" descr="Verdrietig gezichtje zonder opvulling">
            <a:extLst>
              <a:ext uri="{FF2B5EF4-FFF2-40B4-BE49-F238E27FC236}">
                <a16:creationId xmlns:a16="http://schemas.microsoft.com/office/drawing/2014/main" id="{4AF8FE94-3D9B-4695-8795-740AD74278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5787334"/>
            <a:ext cx="381917" cy="381917"/>
          </a:xfrm>
          <a:prstGeom prst="rect">
            <a:avLst/>
          </a:prstGeom>
        </p:spPr>
      </p:pic>
      <p:pic>
        <p:nvPicPr>
          <p:cNvPr id="49" name="Afbeelding 48" descr="Glimlachend gezichtje zonder opvulling">
            <a:extLst>
              <a:ext uri="{FF2B5EF4-FFF2-40B4-BE49-F238E27FC236}">
                <a16:creationId xmlns:a16="http://schemas.microsoft.com/office/drawing/2014/main" id="{1BD51838-CFDE-4E76-814A-CA9B610926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6399031"/>
            <a:ext cx="381917" cy="381917"/>
          </a:xfrm>
          <a:prstGeom prst="rect">
            <a:avLst/>
          </a:prstGeom>
        </p:spPr>
      </p:pic>
      <p:pic>
        <p:nvPicPr>
          <p:cNvPr id="50" name="Afbeelding 49" descr="Neutraal gezichtje zonder opvulling">
            <a:extLst>
              <a:ext uri="{FF2B5EF4-FFF2-40B4-BE49-F238E27FC236}">
                <a16:creationId xmlns:a16="http://schemas.microsoft.com/office/drawing/2014/main" id="{A5462FC5-739C-4881-914E-3A2F729460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6410406"/>
            <a:ext cx="381917" cy="381917"/>
          </a:xfrm>
          <a:prstGeom prst="rect">
            <a:avLst/>
          </a:prstGeom>
        </p:spPr>
      </p:pic>
      <p:pic>
        <p:nvPicPr>
          <p:cNvPr id="51" name="Afbeelding 50" descr="Verdrietig gezichtje zonder opvulling">
            <a:extLst>
              <a:ext uri="{FF2B5EF4-FFF2-40B4-BE49-F238E27FC236}">
                <a16:creationId xmlns:a16="http://schemas.microsoft.com/office/drawing/2014/main" id="{C60A15E0-58B1-4713-B64B-0806BB4519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6410406"/>
            <a:ext cx="381917" cy="381917"/>
          </a:xfrm>
          <a:prstGeom prst="rect">
            <a:avLst/>
          </a:prstGeom>
        </p:spPr>
      </p:pic>
      <p:pic>
        <p:nvPicPr>
          <p:cNvPr id="52" name="Afbeelding 51" descr="Glimlachend gezichtje zonder opvulling">
            <a:extLst>
              <a:ext uri="{FF2B5EF4-FFF2-40B4-BE49-F238E27FC236}">
                <a16:creationId xmlns:a16="http://schemas.microsoft.com/office/drawing/2014/main" id="{173FAD4D-80E7-4978-B1F3-ECDD39B5BD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7031329"/>
            <a:ext cx="381917" cy="381917"/>
          </a:xfrm>
          <a:prstGeom prst="rect">
            <a:avLst/>
          </a:prstGeom>
        </p:spPr>
      </p:pic>
      <p:pic>
        <p:nvPicPr>
          <p:cNvPr id="53" name="Afbeelding 52" descr="Neutraal gezichtje zonder opvulling">
            <a:extLst>
              <a:ext uri="{FF2B5EF4-FFF2-40B4-BE49-F238E27FC236}">
                <a16:creationId xmlns:a16="http://schemas.microsoft.com/office/drawing/2014/main" id="{6E70C143-E1F0-439F-B7B7-FFB9E77565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7042704"/>
            <a:ext cx="381917" cy="381917"/>
          </a:xfrm>
          <a:prstGeom prst="rect">
            <a:avLst/>
          </a:prstGeom>
        </p:spPr>
      </p:pic>
      <p:pic>
        <p:nvPicPr>
          <p:cNvPr id="54" name="Afbeelding 53" descr="Verdrietig gezichtje zonder opvulling">
            <a:extLst>
              <a:ext uri="{FF2B5EF4-FFF2-40B4-BE49-F238E27FC236}">
                <a16:creationId xmlns:a16="http://schemas.microsoft.com/office/drawing/2014/main" id="{A6F59E36-E46A-4CB1-A32C-14D7D0A8DCC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7042704"/>
            <a:ext cx="381917" cy="381917"/>
          </a:xfrm>
          <a:prstGeom prst="rect">
            <a:avLst/>
          </a:prstGeom>
        </p:spPr>
      </p:pic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F9270DD8-1BD8-4619-A8DE-AA96E6E19A21}"/>
              </a:ext>
            </a:extLst>
          </p:cNvPr>
          <p:cNvCxnSpPr/>
          <p:nvPr/>
        </p:nvCxnSpPr>
        <p:spPr>
          <a:xfrm>
            <a:off x="414775" y="9237519"/>
            <a:ext cx="6050513" cy="0"/>
          </a:xfrm>
          <a:prstGeom prst="line">
            <a:avLst/>
          </a:prstGeom>
          <a:ln w="28575">
            <a:solidFill>
              <a:srgbClr val="DF94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2056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246</Words>
  <Application>Microsoft Office PowerPoint</Application>
  <PresentationFormat>A4 (210 x 297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Fleurine Peletier</dc:creator>
  <cp:lastModifiedBy>Denise</cp:lastModifiedBy>
  <cp:revision>4</cp:revision>
  <dcterms:created xsi:type="dcterms:W3CDTF">2018-01-29T16:07:36Z</dcterms:created>
  <dcterms:modified xsi:type="dcterms:W3CDTF">2019-12-16T15:08:54Z</dcterms:modified>
</cp:coreProperties>
</file>