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9"/>
  </p:notesMasterIdLst>
  <p:sldIdLst>
    <p:sldId id="288" r:id="rId2"/>
    <p:sldId id="292" r:id="rId3"/>
    <p:sldId id="293" r:id="rId4"/>
    <p:sldId id="300" r:id="rId5"/>
    <p:sldId id="301" r:id="rId6"/>
    <p:sldId id="302" r:id="rId7"/>
    <p:sldId id="297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ontserrat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ed Design Task" id="{911F4B08-6A0D-48BE-8F7D-2A75A9A6FFB5}">
          <p14:sldIdLst>
            <p14:sldId id="288"/>
            <p14:sldId id="292"/>
            <p14:sldId id="293"/>
            <p14:sldId id="300"/>
            <p14:sldId id="301"/>
            <p14:sldId id="302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 Lea" initials="" lastIdx="6" clrIdx="0"/>
  <p:cmAuthor id="2" name="Winks, Lewis" initials="WL" lastIdx="3" clrIdx="1">
    <p:extLst>
      <p:ext uri="{19B8F6BF-5375-455C-9EA6-DF929625EA0E}">
        <p15:presenceInfo xmlns:p15="http://schemas.microsoft.com/office/powerpoint/2012/main" userId="S-1-5-21-2929260712-720396524-3344548481-2587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80731F9-03AE-4D72-84B6-95D925296A9E}">
  <a:tblStyle styleId="{B80731F9-03AE-4D72-84B6-95D925296A9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43" autoAdjust="0"/>
  </p:normalViewPr>
  <p:slideViewPr>
    <p:cSldViewPr snapToGrid="0">
      <p:cViewPr varScale="1">
        <p:scale>
          <a:sx n="132" d="100"/>
          <a:sy n="132" d="100"/>
        </p:scale>
        <p:origin x="93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92905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0f7ecb6f8_0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70f7ecb6f8_0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6803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7efb22954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7efb22954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9584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8fd44fa0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 for starburst activity here?</a:t>
            </a:r>
            <a:endParaRPr/>
          </a:p>
        </p:txBody>
      </p:sp>
      <p:sp>
        <p:nvSpPr>
          <p:cNvPr id="198" name="Google Shape;198;g8fd44fa0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3438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91e45141e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91e45141e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4066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0f7ecb6f8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Mini-Design Challenge :</a:t>
            </a: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Use the seed to help solve a design challenge (flooding). The purpose of this is to get students to consider how looking to nature’s designs can help to prompt us to think and see differently – applying the ingenuity of the seed to a human design problem.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chemeClr val="dk1"/>
              </a:solidFill>
              <a:latin typeface="Calibri"/>
              <a:sym typeface="Calibri"/>
            </a:endParaRPr>
          </a:p>
          <a:p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purpose of this is to get students to consider how looking to nature’s designs can help to prompt us to think and see differently – applying the ingenuity of the seed to a human design problem.</a:t>
            </a:r>
          </a:p>
          <a:p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Students draw their design and label it with functions as observed in the previous activity making use of the 9 principles of biomimicry already given out to assess their design [W3.1]. </a:t>
            </a:r>
          </a:p>
          <a:p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r>
              <a:rPr lang="en-GB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Ask the students to consider how their design performs against the biomimicry principles – are there any which it is particularly strong at; are there any which are weak?</a:t>
            </a:r>
            <a:endParaRPr lang="en-GB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8" name="Google Shape;218;g70f7ecb6f8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736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70f7ecb808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70f7ecb808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Extension: </a:t>
            </a:r>
            <a:r>
              <a:rPr lang="en" dirty="0"/>
              <a:t>Students to share design ideas with the class (nominate one spokesperson)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0512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HlK_Dfo6hq8" TargetMode="External"/><Relationship Id="rId6" Type="http://schemas.openxmlformats.org/officeDocument/2006/relationships/image" Target="../media/image3.jpg"/><Relationship Id="rId5" Type="http://schemas.openxmlformats.org/officeDocument/2006/relationships/image" Target="../media/image5.jpeg"/><Relationship Id="rId4" Type="http://schemas.openxmlformats.org/officeDocument/2006/relationships/hyperlink" Target="https://www.youtube.com/watch?v=HlK_Dfo6hq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resoc.co.uk/project/totneshydro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71" y="229301"/>
            <a:ext cx="8229600" cy="857400"/>
          </a:xfrm>
        </p:spPr>
        <p:txBody>
          <a:bodyPr/>
          <a:lstStyle/>
          <a:p>
            <a:r>
              <a:rPr lang="en-US" b="1" dirty="0"/>
              <a:t>Seed Design Task</a:t>
            </a:r>
            <a:endParaRPr lang="en-GB" dirty="0"/>
          </a:p>
        </p:txBody>
      </p:sp>
      <p:pic>
        <p:nvPicPr>
          <p:cNvPr id="4" name="Google Shape;8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1218" y="147106"/>
            <a:ext cx="1681980" cy="1021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458" y="1281668"/>
            <a:ext cx="2316480" cy="3474720"/>
          </a:xfrm>
          <a:prstGeom prst="rect">
            <a:avLst/>
          </a:prstGeom>
        </p:spPr>
      </p:pic>
      <p:pic>
        <p:nvPicPr>
          <p:cNvPr id="6" name="Google Shape;194;p34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16" y="1285493"/>
            <a:ext cx="2535392" cy="3470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BCA440-5283-4510-98B3-C6FB771065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3090" y="4598358"/>
            <a:ext cx="1760910" cy="50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557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/>
          <p:nvPr/>
        </p:nvSpPr>
        <p:spPr>
          <a:xfrm>
            <a:off x="538141" y="369492"/>
            <a:ext cx="3671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can we learn from a seed?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33"/>
          <p:cNvSpPr txBox="1"/>
          <p:nvPr/>
        </p:nvSpPr>
        <p:spPr>
          <a:xfrm>
            <a:off x="211050" y="4585800"/>
            <a:ext cx="85164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Challenge: </a:t>
            </a:r>
            <a:r>
              <a:rPr lang="en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watch this video about the flight of a falling maple seed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HlK_Dfo6hq8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84660" y="1273683"/>
            <a:ext cx="4572000" cy="2571750"/>
          </a:xfrm>
          <a:prstGeom prst="rect">
            <a:avLst/>
          </a:prstGeom>
        </p:spPr>
      </p:pic>
      <p:pic>
        <p:nvPicPr>
          <p:cNvPr id="8" name="Google Shape;194;p34"/>
          <p:cNvPicPr preferRelativeResize="0"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816" y="369492"/>
            <a:ext cx="3145536" cy="4381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2296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 txBox="1"/>
          <p:nvPr/>
        </p:nvSpPr>
        <p:spPr>
          <a:xfrm>
            <a:off x="538152" y="369500"/>
            <a:ext cx="44370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can we learn from a seed?</a:t>
            </a: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34"/>
          <p:cNvSpPr txBox="1"/>
          <p:nvPr/>
        </p:nvSpPr>
        <p:spPr>
          <a:xfrm>
            <a:off x="150477" y="908100"/>
            <a:ext cx="4953900" cy="3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your group of 2 or 3, you have one sycamore seed.</a:t>
            </a:r>
          </a:p>
          <a:p>
            <a:pPr marL="457200" lvl="0"/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Spend 5 minutes looking at your seed and analysing its movement and structure in as much detail as possible. Use these points as a guide and be</a:t>
            </a: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careful not to damage the seed </a:t>
            </a:r>
          </a:p>
          <a:p>
            <a:pPr marL="914400" lvl="1" indent="-342900"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Examine the seed structure in detail.</a:t>
            </a:r>
          </a:p>
          <a:p>
            <a:pPr marL="914400" lvl="1" indent="-342900"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Throw it in the air (sensibly!).</a:t>
            </a:r>
          </a:p>
          <a:p>
            <a:pPr marL="914400" lvl="1" indent="-342900"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at how it flies  – what allows it to move like this? </a:t>
            </a:r>
          </a:p>
          <a:p>
            <a:pPr marL="914400" lvl="0"/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you are doing this, try and think about </a:t>
            </a:r>
            <a:r>
              <a:rPr lang="en-GB" sz="1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seed has these features.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478" y="349842"/>
            <a:ext cx="2823972" cy="423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69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5"/>
          <p:cNvSpPr/>
          <p:nvPr/>
        </p:nvSpPr>
        <p:spPr>
          <a:xfrm>
            <a:off x="2637663" y="1490875"/>
            <a:ext cx="3741600" cy="34476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Observations about our seed!</a:t>
            </a:r>
            <a:endParaRPr sz="1600"/>
          </a:p>
        </p:txBody>
      </p:sp>
      <p:sp>
        <p:nvSpPr>
          <p:cNvPr id="201" name="Google Shape;201;p35"/>
          <p:cNvSpPr txBox="1"/>
          <p:nvPr/>
        </p:nvSpPr>
        <p:spPr>
          <a:xfrm>
            <a:off x="2774425" y="860425"/>
            <a:ext cx="3324600" cy="7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1. Describe its </a:t>
            </a:r>
            <a:r>
              <a:rPr lang="en" sz="1700" b="1">
                <a:latin typeface="Calibri"/>
                <a:ea typeface="Calibri"/>
                <a:cs typeface="Calibri"/>
                <a:sym typeface="Calibri"/>
              </a:rPr>
              <a:t>structure </a:t>
            </a: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(e.g. shape/ size/weight)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5"/>
          <p:cNvSpPr txBox="1"/>
          <p:nvPr/>
        </p:nvSpPr>
        <p:spPr>
          <a:xfrm>
            <a:off x="6423925" y="1839300"/>
            <a:ext cx="2476800" cy="9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4. Describe its </a:t>
            </a:r>
            <a:r>
              <a:rPr lang="en" sz="1700" b="1">
                <a:latin typeface="Calibri"/>
                <a:ea typeface="Calibri"/>
                <a:cs typeface="Calibri"/>
                <a:sym typeface="Calibri"/>
              </a:rPr>
              <a:t>movement </a:t>
            </a: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when you drop it from above your head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35"/>
          <p:cNvSpPr txBox="1"/>
          <p:nvPr/>
        </p:nvSpPr>
        <p:spPr>
          <a:xfrm>
            <a:off x="317125" y="2229531"/>
            <a:ext cx="2476800" cy="9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2. What do you notice about the fine details of the seed (when you look really closely)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35"/>
          <p:cNvSpPr txBox="1"/>
          <p:nvPr/>
        </p:nvSpPr>
        <p:spPr>
          <a:xfrm>
            <a:off x="463300" y="4240325"/>
            <a:ext cx="31707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3. What are the </a:t>
            </a:r>
            <a:r>
              <a:rPr lang="en" sz="1700" b="1">
                <a:latin typeface="Calibri"/>
                <a:ea typeface="Calibri"/>
                <a:cs typeface="Calibri"/>
                <a:sym typeface="Calibri"/>
              </a:rPr>
              <a:t>functions </a:t>
            </a: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of the seed (e.g.what is the seed’s purpose?)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5"/>
          <p:cNvSpPr txBox="1"/>
          <p:nvPr/>
        </p:nvSpPr>
        <p:spPr>
          <a:xfrm>
            <a:off x="270450" y="48575"/>
            <a:ext cx="8603100" cy="7872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Can you make some observations about your seed? Use the prompt questions below to help you and answer the questions in your book (10 mins)</a:t>
            </a: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5"/>
          <p:cNvSpPr txBox="1"/>
          <p:nvPr/>
        </p:nvSpPr>
        <p:spPr>
          <a:xfrm>
            <a:off x="5730025" y="4139600"/>
            <a:ext cx="3170700" cy="7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How might we be able to use these functions to solve real-life challenges?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89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6"/>
          <p:cNvSpPr txBox="1">
            <a:spLocks noGrp="1"/>
          </p:cNvSpPr>
          <p:nvPr>
            <p:ph type="title"/>
          </p:nvPr>
        </p:nvSpPr>
        <p:spPr>
          <a:xfrm>
            <a:off x="139900" y="322500"/>
            <a:ext cx="5246700" cy="1136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Some examples of how the design and function of the seed has been applied:</a:t>
            </a:r>
            <a:endParaRPr sz="1400" b="1"/>
          </a:p>
        </p:txBody>
      </p:sp>
      <p:sp>
        <p:nvSpPr>
          <p:cNvPr id="212" name="Google Shape;212;p36"/>
          <p:cNvSpPr txBox="1">
            <a:spLocks noGrp="1"/>
          </p:cNvSpPr>
          <p:nvPr>
            <p:ph type="body" idx="1"/>
          </p:nvPr>
        </p:nvSpPr>
        <p:spPr>
          <a:xfrm>
            <a:off x="254000" y="1628149"/>
            <a:ext cx="4953000" cy="2519901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 dirty="0"/>
              <a:t>An Archimedes screw, such as at </a:t>
            </a:r>
            <a:r>
              <a:rPr lang="en" sz="2600" u="sng" dirty="0">
                <a:solidFill>
                  <a:schemeClr val="hlink"/>
                </a:solidFill>
                <a:hlinkClick r:id="rId3"/>
              </a:rPr>
              <a:t>Totnes Weir hydro scheme</a:t>
            </a:r>
            <a:r>
              <a:rPr lang="en" sz="2600" dirty="0"/>
              <a:t>) is used to </a:t>
            </a:r>
            <a:r>
              <a:rPr lang="en" sz="2600" b="1" dirty="0"/>
              <a:t>generate electricity</a:t>
            </a:r>
            <a:r>
              <a:rPr lang="en" sz="2600" dirty="0"/>
              <a:t>. This </a:t>
            </a:r>
            <a:r>
              <a:rPr lang="en" sz="2600"/>
              <a:t>can also be </a:t>
            </a:r>
            <a:r>
              <a:rPr lang="en" sz="2600" dirty="0"/>
              <a:t>used in reverse to </a:t>
            </a:r>
            <a:r>
              <a:rPr lang="en" sz="2600" b="1" dirty="0"/>
              <a:t>pump water </a:t>
            </a:r>
            <a:r>
              <a:rPr lang="en" sz="2600" dirty="0"/>
              <a:t>up-slope</a:t>
            </a:r>
            <a:r>
              <a:rPr lang="en" sz="2600"/>
              <a:t>. </a:t>
            </a:r>
            <a:endParaRPr sz="3200" dirty="0"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13" name="Google Shape;21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8150" y="2328550"/>
            <a:ext cx="3522200" cy="264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08150" y="526611"/>
            <a:ext cx="3522201" cy="20451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0896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3925" y="1312075"/>
            <a:ext cx="4296150" cy="3218025"/>
          </a:xfrm>
          <a:prstGeom prst="rect">
            <a:avLst/>
          </a:prstGeom>
          <a:noFill/>
          <a:ln w="7620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9E9E9E">
                <a:alpha val="50000"/>
              </a:srgbClr>
            </a:outerShdw>
          </a:effectLst>
        </p:spPr>
      </p:pic>
      <p:sp>
        <p:nvSpPr>
          <p:cNvPr id="221" name="Google Shape;221;p37"/>
          <p:cNvSpPr txBox="1"/>
          <p:nvPr/>
        </p:nvSpPr>
        <p:spPr>
          <a:xfrm>
            <a:off x="270450" y="118375"/>
            <a:ext cx="8603100" cy="11937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Mini-Design Challenge:</a:t>
            </a:r>
            <a:r>
              <a:rPr lang="en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We are now going to use the seed to help use solve a design challenge. The purpose of this is to help you to consider how looking to nature’s designs can help to prompt us to think and see differently – applying the ingenuity of the seed to a human design problem! </a:t>
            </a:r>
            <a:endParaRPr sz="2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21;p37"/>
          <p:cNvSpPr txBox="1"/>
          <p:nvPr/>
        </p:nvSpPr>
        <p:spPr>
          <a:xfrm>
            <a:off x="270450" y="3877462"/>
            <a:ext cx="8603100" cy="11937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2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How can the design and function of the seed be copied to help people who are at risk of flooding? 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839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8"/>
          <p:cNvSpPr txBox="1"/>
          <p:nvPr/>
        </p:nvSpPr>
        <p:spPr>
          <a:xfrm>
            <a:off x="450900" y="116850"/>
            <a:ext cx="8484600" cy="8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CLASS DISCUSSION:</a:t>
            </a:r>
            <a:endParaRPr sz="48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6" name="Google Shape;226;p38"/>
          <p:cNvSpPr txBox="1"/>
          <p:nvPr/>
        </p:nvSpPr>
        <p:spPr>
          <a:xfrm>
            <a:off x="450900" y="1070618"/>
            <a:ext cx="8242200" cy="12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●"/>
            </a:pPr>
            <a:r>
              <a:rPr lang="en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Share ideas as a class.</a:t>
            </a:r>
            <a:endParaRPr sz="2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●"/>
            </a:pPr>
            <a:r>
              <a:rPr lang="en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Nominate one person from each group to share their biomimicry inspired design.  </a:t>
            </a:r>
            <a:endParaRPr sz="2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8"/>
          <p:cNvSpPr txBox="1"/>
          <p:nvPr/>
        </p:nvSpPr>
        <p:spPr>
          <a:xfrm>
            <a:off x="269050" y="2435425"/>
            <a:ext cx="6498000" cy="20133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dirty="0">
                <a:latin typeface="Calibri"/>
                <a:ea typeface="Calibri"/>
                <a:cs typeface="Calibri"/>
                <a:sym typeface="Calibri"/>
              </a:rPr>
              <a:t>Answer these two questions in your presentation: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AutoNum type="arabicPeriod"/>
            </a:pPr>
            <a:r>
              <a:rPr lang="en" sz="2200" dirty="0">
                <a:latin typeface="Calibri"/>
                <a:ea typeface="Calibri"/>
                <a:cs typeface="Calibri"/>
                <a:sym typeface="Calibri"/>
              </a:rPr>
              <a:t> Which challenge did you choose to solve?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AutoNum type="arabicPeriod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How did the sycamore seed inspire your design ?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228" y="2023417"/>
            <a:ext cx="1616872" cy="242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731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592</Words>
  <Application>Microsoft Office PowerPoint</Application>
  <PresentationFormat>On-screen Show (16:9)</PresentationFormat>
  <Paragraphs>39</Paragraphs>
  <Slides>7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Montserrat</vt:lpstr>
      <vt:lpstr>Calibri</vt:lpstr>
      <vt:lpstr>Simple Light</vt:lpstr>
      <vt:lpstr>Seed Design Task</vt:lpstr>
      <vt:lpstr>PowerPoint Presentation</vt:lpstr>
      <vt:lpstr>PowerPoint Presentation</vt:lpstr>
      <vt:lpstr>PowerPoint Presentation</vt:lpstr>
      <vt:lpstr>Some examples of how the design and function of the seed has been applied: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Dawson</dc:creator>
  <cp:lastModifiedBy>Richard Dawson</cp:lastModifiedBy>
  <cp:revision>43</cp:revision>
  <dcterms:modified xsi:type="dcterms:W3CDTF">2021-02-02T12:06:32Z</dcterms:modified>
</cp:coreProperties>
</file>