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7" r:id="rId3"/>
    <p:sldId id="256" r:id="rId4"/>
    <p:sldId id="258" r:id="rId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Dawson" userId="d3af50da-3334-4cee-8dd1-1e3131d9d0d0" providerId="ADAL" clId="{2B4DCE04-30AF-4CFD-9E91-966D68693B48}"/>
    <pc:docChg chg="custSel modSld">
      <pc:chgData name="Richard Dawson" userId="d3af50da-3334-4cee-8dd1-1e3131d9d0d0" providerId="ADAL" clId="{2B4DCE04-30AF-4CFD-9E91-966D68693B48}" dt="2020-06-08T08:48:30.313" v="23" actId="12"/>
      <pc:docMkLst>
        <pc:docMk/>
      </pc:docMkLst>
      <pc:sldChg chg="modSp mod">
        <pc:chgData name="Richard Dawson" userId="d3af50da-3334-4cee-8dd1-1e3131d9d0d0" providerId="ADAL" clId="{2B4DCE04-30AF-4CFD-9E91-966D68693B48}" dt="2020-06-08T08:47:50.025" v="2" actId="313"/>
        <pc:sldMkLst>
          <pc:docMk/>
          <pc:sldMk cId="0" sldId="257"/>
        </pc:sldMkLst>
        <pc:spChg chg="mod">
          <ac:chgData name="Richard Dawson" userId="d3af50da-3334-4cee-8dd1-1e3131d9d0d0" providerId="ADAL" clId="{2B4DCE04-30AF-4CFD-9E91-966D68693B48}" dt="2020-06-08T08:47:50.025" v="2" actId="313"/>
          <ac:spMkLst>
            <pc:docMk/>
            <pc:sldMk cId="0" sldId="257"/>
            <ac:spMk id="3" creationId="{00000000-0000-0000-0000-000000000000}"/>
          </ac:spMkLst>
        </pc:spChg>
      </pc:sldChg>
      <pc:sldChg chg="modSp mod">
        <pc:chgData name="Richard Dawson" userId="d3af50da-3334-4cee-8dd1-1e3131d9d0d0" providerId="ADAL" clId="{2B4DCE04-30AF-4CFD-9E91-966D68693B48}" dt="2020-06-08T08:48:30.313" v="23" actId="12"/>
        <pc:sldMkLst>
          <pc:docMk/>
          <pc:sldMk cId="0" sldId="258"/>
        </pc:sldMkLst>
        <pc:spChg chg="mod">
          <ac:chgData name="Richard Dawson" userId="d3af50da-3334-4cee-8dd1-1e3131d9d0d0" providerId="ADAL" clId="{2B4DCE04-30AF-4CFD-9E91-966D68693B48}" dt="2020-06-08T08:48:30.313" v="23" actId="12"/>
          <ac:spMkLst>
            <pc:docMk/>
            <pc:sldMk cId="0"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7D181-A342-4824-8FF9-744768D9A64A}" type="datetimeFigureOut">
              <a:rPr lang="en-GB" smtClean="0"/>
              <a:pPr/>
              <a:t>02/11/2020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7E192-906D-4C01-88C7-E34754C09A1C}" type="slidenum">
              <a:rPr lang="en-GB" smtClean="0"/>
              <a:pPr/>
              <a:t>‹#›</a:t>
            </a:fld>
            <a:endParaRPr lang="en-GB"/>
          </a:p>
        </p:txBody>
      </p:sp>
    </p:spTree>
    <p:extLst>
      <p:ext uri="{BB962C8B-B14F-4D97-AF65-F5344CB8AC3E}">
        <p14:creationId xmlns:p14="http://schemas.microsoft.com/office/powerpoint/2010/main" xmlns="" val="84487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77E192-906D-4C01-88C7-E34754C09A1C}" type="slidenum">
              <a:rPr lang="en-GB" smtClean="0"/>
              <a:pPr/>
              <a:t>4</a:t>
            </a:fld>
            <a:endParaRPr lang="en-GB"/>
          </a:p>
        </p:txBody>
      </p:sp>
    </p:spTree>
    <p:extLst>
      <p:ext uri="{BB962C8B-B14F-4D97-AF65-F5344CB8AC3E}">
        <p14:creationId xmlns:p14="http://schemas.microsoft.com/office/powerpoint/2010/main" xmlns="" val="142608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E84CCA25-5D95-4E40-8AB4-0EB39CCBB4A7}" type="datetimeFigureOut">
              <a:rPr lang="hu-HU" smtClean="0"/>
              <a:pPr/>
              <a:t>2020.11.02.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FD279B1-D941-4444-86F7-B55C49A7F5B7}"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CCA25-5D95-4E40-8AB4-0EB39CCBB4A7}" type="datetimeFigureOut">
              <a:rPr lang="hu-HU" smtClean="0"/>
              <a:pPr/>
              <a:t>2020.11.02.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279B1-D941-4444-86F7-B55C49A7F5B7}"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Cím 1"/>
          <p:cNvSpPr txBox="1">
            <a:spLocks/>
          </p:cNvSpPr>
          <p:nvPr/>
        </p:nvSpPr>
        <p:spPr>
          <a:xfrm>
            <a:off x="3131840" y="1556792"/>
            <a:ext cx="5758408"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u-HU" altLang="hu-HU" sz="4400" b="1" i="0" u="none" strike="noStrike" kern="1200" cap="none" spc="0" normalizeH="0" baseline="0" noProof="0" dirty="0" err="1" smtClean="0">
                <a:ln>
                  <a:noFill/>
                </a:ln>
                <a:solidFill>
                  <a:schemeClr val="bg1"/>
                </a:solidFill>
                <a:effectLst/>
                <a:uLnTx/>
                <a:uFillTx/>
                <a:latin typeface="+mj-lt"/>
                <a:ea typeface="+mj-ea"/>
                <a:cs typeface="+mj-cs"/>
              </a:rPr>
              <a:t>Harvest</a:t>
            </a:r>
            <a:r>
              <a:rPr kumimoji="0" lang="hu-HU" altLang="hu-HU" sz="4400" b="1" i="0" u="none" strike="noStrike" kern="1200" cap="none" spc="0" normalizeH="0" baseline="0" noProof="0" dirty="0" smtClean="0">
                <a:ln>
                  <a:noFill/>
                </a:ln>
                <a:solidFill>
                  <a:schemeClr val="bg1"/>
                </a:solidFill>
                <a:effectLst/>
                <a:uLnTx/>
                <a:uFillTx/>
                <a:latin typeface="+mj-lt"/>
                <a:ea typeface="+mj-ea"/>
                <a:cs typeface="+mj-cs"/>
              </a:rPr>
              <a:t> game</a:t>
            </a:r>
            <a:br>
              <a:rPr kumimoji="0" lang="hu-HU" altLang="hu-HU" sz="4400" b="1" i="0" u="none" strike="noStrike" kern="1200" cap="none" spc="0" normalizeH="0" baseline="0" noProof="0" dirty="0" smtClean="0">
                <a:ln>
                  <a:noFill/>
                </a:ln>
                <a:solidFill>
                  <a:schemeClr val="bg1"/>
                </a:solidFill>
                <a:effectLst/>
                <a:uLnTx/>
                <a:uFillTx/>
                <a:latin typeface="+mj-lt"/>
                <a:ea typeface="+mj-ea"/>
                <a:cs typeface="+mj-cs"/>
              </a:rPr>
            </a:br>
            <a:r>
              <a:rPr kumimoji="0" lang="hu-HU" altLang="hu-HU" sz="4400" b="0" i="0" u="none" strike="noStrike" kern="1200" cap="none" spc="0" normalizeH="0" baseline="0" noProof="0" dirty="0" err="1" smtClean="0">
                <a:ln>
                  <a:noFill/>
                </a:ln>
                <a:solidFill>
                  <a:schemeClr val="bg1"/>
                </a:solidFill>
                <a:effectLst/>
                <a:uLnTx/>
                <a:uFillTx/>
                <a:latin typeface="+mj-lt"/>
                <a:ea typeface="+mj-ea"/>
                <a:cs typeface="+mj-cs"/>
              </a:rPr>
              <a:t>guide</a:t>
            </a:r>
            <a:endParaRPr kumimoji="0" lang="hu-H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Alcím 2"/>
          <p:cNvSpPr>
            <a:spLocks noGrp="1"/>
          </p:cNvSpPr>
          <p:nvPr>
            <p:ph type="subTitle" idx="1"/>
          </p:nvPr>
        </p:nvSpPr>
        <p:spPr>
          <a:xfrm>
            <a:off x="1371600" y="3886200"/>
            <a:ext cx="6400800" cy="1752600"/>
          </a:xfrm>
        </p:spPr>
        <p:txBody>
          <a:bodyPr/>
          <a:lstStyle/>
          <a:p>
            <a:r>
              <a:rPr lang="hu-HU" dirty="0" err="1" smtClean="0">
                <a:solidFill>
                  <a:schemeClr val="bg1"/>
                </a:solidFill>
              </a:rPr>
              <a:t>Principle</a:t>
            </a:r>
            <a:r>
              <a:rPr lang="hu-HU" dirty="0" smtClean="0">
                <a:solidFill>
                  <a:schemeClr val="bg1"/>
                </a:solidFill>
              </a:rPr>
              <a:t> 9: </a:t>
            </a:r>
            <a:r>
              <a:rPr lang="hu-HU" dirty="0" err="1" smtClean="0">
                <a:solidFill>
                  <a:schemeClr val="bg1"/>
                </a:solidFill>
              </a:rPr>
              <a:t>Nature</a:t>
            </a:r>
            <a:r>
              <a:rPr lang="hu-HU" dirty="0" smtClean="0">
                <a:solidFill>
                  <a:schemeClr val="bg1"/>
                </a:solidFill>
              </a:rPr>
              <a:t> taps </a:t>
            </a:r>
            <a:r>
              <a:rPr lang="hu-HU" dirty="0" err="1" smtClean="0">
                <a:solidFill>
                  <a:schemeClr val="bg1"/>
                </a:solidFill>
              </a:rPr>
              <a:t>the</a:t>
            </a:r>
            <a:r>
              <a:rPr lang="hu-HU" dirty="0" smtClean="0">
                <a:solidFill>
                  <a:schemeClr val="bg1"/>
                </a:solidFill>
              </a:rPr>
              <a:t> </a:t>
            </a:r>
            <a:r>
              <a:rPr lang="hu-HU" dirty="0" err="1" smtClean="0">
                <a:solidFill>
                  <a:schemeClr val="bg1"/>
                </a:solidFill>
              </a:rPr>
              <a:t>power</a:t>
            </a:r>
            <a:r>
              <a:rPr lang="hu-HU" dirty="0" smtClean="0">
                <a:solidFill>
                  <a:schemeClr val="bg1"/>
                </a:solidFill>
              </a:rPr>
              <a:t> of </a:t>
            </a:r>
            <a:r>
              <a:rPr lang="hu-HU" dirty="0" err="1" smtClean="0">
                <a:solidFill>
                  <a:schemeClr val="bg1"/>
                </a:solidFill>
              </a:rPr>
              <a:t>limits</a:t>
            </a:r>
            <a:endParaRPr lang="hu-HU"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1727176" y="116632"/>
            <a:ext cx="7416824" cy="864096"/>
          </a:xfrm>
        </p:spPr>
        <p:txBody>
          <a:bodyPr/>
          <a:lstStyle/>
          <a:p>
            <a:r>
              <a:rPr lang="en-GB" dirty="0">
                <a:solidFill>
                  <a:schemeClr val="bg1"/>
                </a:solidFill>
              </a:rPr>
              <a:t>Rules of</a:t>
            </a:r>
            <a:r>
              <a:rPr lang="hu-HU" dirty="0">
                <a:solidFill>
                  <a:schemeClr val="bg1"/>
                </a:solidFill>
              </a:rPr>
              <a:t> </a:t>
            </a:r>
            <a:r>
              <a:rPr lang="en-GB" dirty="0">
                <a:solidFill>
                  <a:schemeClr val="bg1"/>
                </a:solidFill>
              </a:rPr>
              <a:t>the game</a:t>
            </a:r>
            <a:endParaRPr lang="hu-HU" dirty="0">
              <a:solidFill>
                <a:schemeClr val="bg1"/>
              </a:solidFill>
            </a:endParaRPr>
          </a:p>
        </p:txBody>
      </p:sp>
      <p:sp>
        <p:nvSpPr>
          <p:cNvPr id="3" name="Tartalom helye 2"/>
          <p:cNvSpPr>
            <a:spLocks noGrp="1"/>
          </p:cNvSpPr>
          <p:nvPr>
            <p:ph idx="1"/>
          </p:nvPr>
        </p:nvSpPr>
        <p:spPr>
          <a:xfrm>
            <a:off x="395536" y="1628800"/>
            <a:ext cx="8229600" cy="4929411"/>
          </a:xfrm>
        </p:spPr>
        <p:txBody>
          <a:bodyPr>
            <a:noAutofit/>
          </a:bodyPr>
          <a:lstStyle/>
          <a:p>
            <a:r>
              <a:rPr lang="en-GB" sz="1900" i="1" dirty="0"/>
              <a:t>You are part of a team of people who fish for a living. Your team’s goal is to maximize its assets by the end of the game.</a:t>
            </a:r>
            <a:endParaRPr lang="hu-HU" sz="1900" dirty="0"/>
          </a:p>
          <a:p>
            <a:r>
              <a:rPr lang="en-GB" sz="1900" i="1" dirty="0"/>
              <a:t>Each fish you catch is worth one coin.</a:t>
            </a:r>
            <a:endParaRPr lang="hu-HU" sz="1900" dirty="0"/>
          </a:p>
          <a:p>
            <a:r>
              <a:rPr lang="en-GB" sz="1900" i="1" dirty="0"/>
              <a:t>The ocean can support a maximum of 50 fish. We start the game with between 25 and 50 fish in the ocean.</a:t>
            </a:r>
            <a:endParaRPr lang="hu-HU" sz="1900" dirty="0"/>
          </a:p>
          <a:p>
            <a:r>
              <a:rPr lang="en-GB" sz="1900" i="1" dirty="0"/>
              <a:t>We will play for 6 to 10 years, making one round of decisions per year.</a:t>
            </a:r>
            <a:endParaRPr lang="hu-HU" sz="1900" dirty="0"/>
          </a:p>
          <a:p>
            <a:r>
              <a:rPr lang="en-GB" sz="1900" i="1" dirty="0"/>
              <a:t>The maximum order is between 0 and 8 fish per fleet, per round.</a:t>
            </a:r>
            <a:endParaRPr lang="hu-HU" sz="1900" dirty="0"/>
          </a:p>
          <a:p>
            <a:r>
              <a:rPr lang="en-GB" sz="1900" i="1" dirty="0"/>
              <a:t>With each decision round, your team decides how many fish it will try to harvest that year. You indicate your desired harvest by writing the number on a slip of paper, putting the slip in your ship, and taking your ship to the game operator. The operator will fill orders randomly. The fish you catch are returned to you in your ship. If your order exceeds the number of fish remaining in the ocean, you receive no fish that year.</a:t>
            </a:r>
            <a:endParaRPr lang="hu-HU" sz="1900" dirty="0"/>
          </a:p>
          <a:p>
            <a:r>
              <a:rPr lang="en-GB" sz="1900" i="1" dirty="0"/>
              <a:t>After all orders are processed, and your team’s ship is returned, the fish in the ocean will regenerate according to the curve shown on “Fish regeneration”.</a:t>
            </a:r>
            <a:endParaRPr lang="en-GB"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8" name="Egyenes összekötő 7"/>
          <p:cNvCxnSpPr>
            <a:stCxn id="4" idx="0"/>
          </p:cNvCxnSpPr>
          <p:nvPr/>
        </p:nvCxnSpPr>
        <p:spPr>
          <a:xfrm flipH="1">
            <a:off x="1835696" y="1700808"/>
            <a:ext cx="2916324" cy="32403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églalap 3"/>
          <p:cNvSpPr/>
          <p:nvPr/>
        </p:nvSpPr>
        <p:spPr>
          <a:xfrm>
            <a:off x="1835696" y="1700808"/>
            <a:ext cx="5832648" cy="3240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 name="Egyenes összekötő 5"/>
          <p:cNvCxnSpPr>
            <a:stCxn id="4" idx="0"/>
          </p:cNvCxnSpPr>
          <p:nvPr/>
        </p:nvCxnSpPr>
        <p:spPr>
          <a:xfrm>
            <a:off x="4752020" y="1700808"/>
            <a:ext cx="2844316" cy="3168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zövegdoboz 9"/>
          <p:cNvSpPr txBox="1"/>
          <p:nvPr/>
        </p:nvSpPr>
        <p:spPr>
          <a:xfrm>
            <a:off x="251520" y="2420888"/>
            <a:ext cx="1368152" cy="1938992"/>
          </a:xfrm>
          <a:prstGeom prst="rect">
            <a:avLst/>
          </a:prstGeom>
          <a:noFill/>
        </p:spPr>
        <p:txBody>
          <a:bodyPr wrap="square" rtlCol="0">
            <a:spAutoFit/>
          </a:bodyPr>
          <a:lstStyle/>
          <a:p>
            <a:r>
              <a:rPr lang="hu-HU" sz="2000" dirty="0" err="1"/>
              <a:t>Fish</a:t>
            </a:r>
            <a:r>
              <a:rPr lang="hu-HU" sz="2000" dirty="0"/>
              <a:t> </a:t>
            </a:r>
            <a:r>
              <a:rPr lang="hu-HU" sz="2000" dirty="0" err="1"/>
              <a:t>added</a:t>
            </a:r>
            <a:r>
              <a:rPr lang="hu-HU" sz="2000" dirty="0"/>
              <a:t> </a:t>
            </a:r>
            <a:r>
              <a:rPr lang="hu-HU" sz="2000" dirty="0" err="1"/>
              <a:t>to</a:t>
            </a:r>
            <a:r>
              <a:rPr lang="hu-HU" sz="2000" dirty="0"/>
              <a:t> </a:t>
            </a:r>
            <a:r>
              <a:rPr lang="hu-HU" sz="2000" dirty="0" err="1"/>
              <a:t>the</a:t>
            </a:r>
            <a:r>
              <a:rPr lang="hu-HU" sz="2000" dirty="0"/>
              <a:t> </a:t>
            </a:r>
            <a:r>
              <a:rPr lang="hu-HU" sz="2000" dirty="0" err="1"/>
              <a:t>ocean</a:t>
            </a:r>
            <a:r>
              <a:rPr lang="hu-HU" sz="2000" dirty="0"/>
              <a:t> </a:t>
            </a:r>
            <a:r>
              <a:rPr lang="hu-HU" sz="2000" dirty="0" err="1"/>
              <a:t>at</a:t>
            </a:r>
            <a:r>
              <a:rPr lang="hu-HU" sz="2000" dirty="0"/>
              <a:t> </a:t>
            </a:r>
            <a:r>
              <a:rPr lang="hu-HU" sz="2000" dirty="0" err="1"/>
              <a:t>the</a:t>
            </a:r>
            <a:r>
              <a:rPr lang="hu-HU" sz="2000" dirty="0"/>
              <a:t> end of </a:t>
            </a:r>
            <a:r>
              <a:rPr lang="hu-HU" sz="2000" dirty="0" err="1"/>
              <a:t>the</a:t>
            </a:r>
            <a:r>
              <a:rPr lang="hu-HU" sz="2000" dirty="0"/>
              <a:t> </a:t>
            </a:r>
            <a:r>
              <a:rPr lang="hu-HU" sz="2000" dirty="0" err="1"/>
              <a:t>year</a:t>
            </a:r>
            <a:r>
              <a:rPr lang="hu-HU" sz="2000" dirty="0"/>
              <a:t> (</a:t>
            </a:r>
            <a:r>
              <a:rPr lang="hu-HU" sz="2000" dirty="0" err="1"/>
              <a:t>regrowth</a:t>
            </a:r>
            <a:r>
              <a:rPr lang="hu-HU" sz="2000" dirty="0"/>
              <a:t>)</a:t>
            </a:r>
          </a:p>
        </p:txBody>
      </p:sp>
      <p:sp>
        <p:nvSpPr>
          <p:cNvPr id="11" name="Szövegdoboz 10"/>
          <p:cNvSpPr txBox="1"/>
          <p:nvPr/>
        </p:nvSpPr>
        <p:spPr>
          <a:xfrm>
            <a:off x="1043608" y="1196752"/>
            <a:ext cx="864096" cy="369332"/>
          </a:xfrm>
          <a:prstGeom prst="rect">
            <a:avLst/>
          </a:prstGeom>
          <a:noFill/>
        </p:spPr>
        <p:txBody>
          <a:bodyPr wrap="square" rtlCol="0">
            <a:spAutoFit/>
          </a:bodyPr>
          <a:lstStyle/>
          <a:p>
            <a:endParaRPr lang="hu-HU" dirty="0"/>
          </a:p>
        </p:txBody>
      </p:sp>
      <p:sp>
        <p:nvSpPr>
          <p:cNvPr id="12" name="Szövegdoboz 11"/>
          <p:cNvSpPr txBox="1"/>
          <p:nvPr/>
        </p:nvSpPr>
        <p:spPr>
          <a:xfrm>
            <a:off x="1259632" y="1700808"/>
            <a:ext cx="504056" cy="369332"/>
          </a:xfrm>
          <a:prstGeom prst="rect">
            <a:avLst/>
          </a:prstGeom>
          <a:noFill/>
        </p:spPr>
        <p:txBody>
          <a:bodyPr wrap="square" rtlCol="0">
            <a:spAutoFit/>
          </a:bodyPr>
          <a:lstStyle/>
          <a:p>
            <a:r>
              <a:rPr lang="hu-HU" dirty="0"/>
              <a:t>25</a:t>
            </a:r>
          </a:p>
        </p:txBody>
      </p:sp>
      <p:sp>
        <p:nvSpPr>
          <p:cNvPr id="13" name="Szövegdoboz 12"/>
          <p:cNvSpPr txBox="1"/>
          <p:nvPr/>
        </p:nvSpPr>
        <p:spPr>
          <a:xfrm>
            <a:off x="1403648" y="4581128"/>
            <a:ext cx="432048" cy="369332"/>
          </a:xfrm>
          <a:prstGeom prst="rect">
            <a:avLst/>
          </a:prstGeom>
          <a:noFill/>
        </p:spPr>
        <p:txBody>
          <a:bodyPr wrap="square" rtlCol="0">
            <a:spAutoFit/>
          </a:bodyPr>
          <a:lstStyle/>
          <a:p>
            <a:r>
              <a:rPr lang="hu-HU" dirty="0"/>
              <a:t>0</a:t>
            </a:r>
          </a:p>
        </p:txBody>
      </p:sp>
      <p:sp>
        <p:nvSpPr>
          <p:cNvPr id="14" name="Szövegdoboz 13"/>
          <p:cNvSpPr txBox="1"/>
          <p:nvPr/>
        </p:nvSpPr>
        <p:spPr>
          <a:xfrm>
            <a:off x="1907704" y="5013176"/>
            <a:ext cx="432048" cy="369332"/>
          </a:xfrm>
          <a:prstGeom prst="rect">
            <a:avLst/>
          </a:prstGeom>
          <a:noFill/>
        </p:spPr>
        <p:txBody>
          <a:bodyPr wrap="square" rtlCol="0">
            <a:spAutoFit/>
          </a:bodyPr>
          <a:lstStyle/>
          <a:p>
            <a:r>
              <a:rPr lang="hu-HU" dirty="0"/>
              <a:t>0</a:t>
            </a:r>
          </a:p>
        </p:txBody>
      </p:sp>
      <p:sp>
        <p:nvSpPr>
          <p:cNvPr id="15" name="Szövegdoboz 14"/>
          <p:cNvSpPr txBox="1"/>
          <p:nvPr/>
        </p:nvSpPr>
        <p:spPr>
          <a:xfrm flipH="1">
            <a:off x="7164288" y="5013176"/>
            <a:ext cx="576064" cy="369332"/>
          </a:xfrm>
          <a:prstGeom prst="rect">
            <a:avLst/>
          </a:prstGeom>
          <a:noFill/>
        </p:spPr>
        <p:txBody>
          <a:bodyPr wrap="square" rtlCol="0">
            <a:spAutoFit/>
          </a:bodyPr>
          <a:lstStyle/>
          <a:p>
            <a:r>
              <a:rPr lang="hu-HU" dirty="0"/>
              <a:t>50</a:t>
            </a:r>
          </a:p>
        </p:txBody>
      </p:sp>
      <p:sp>
        <p:nvSpPr>
          <p:cNvPr id="16" name="Szövegdoboz 15"/>
          <p:cNvSpPr txBox="1"/>
          <p:nvPr/>
        </p:nvSpPr>
        <p:spPr>
          <a:xfrm>
            <a:off x="3131840" y="5301208"/>
            <a:ext cx="3384376" cy="707886"/>
          </a:xfrm>
          <a:prstGeom prst="rect">
            <a:avLst/>
          </a:prstGeom>
          <a:noFill/>
        </p:spPr>
        <p:txBody>
          <a:bodyPr wrap="square" rtlCol="0">
            <a:spAutoFit/>
          </a:bodyPr>
          <a:lstStyle/>
          <a:p>
            <a:r>
              <a:rPr lang="hu-HU" sz="2000" dirty="0" err="1"/>
              <a:t>Number</a:t>
            </a:r>
            <a:r>
              <a:rPr lang="hu-HU" sz="2000" dirty="0"/>
              <a:t> of </a:t>
            </a:r>
            <a:r>
              <a:rPr lang="hu-HU" sz="2000" dirty="0" err="1"/>
              <a:t>fish</a:t>
            </a:r>
            <a:r>
              <a:rPr lang="hu-HU" sz="2000" dirty="0"/>
              <a:t> </a:t>
            </a:r>
            <a:r>
              <a:rPr lang="hu-HU" sz="2000" dirty="0" err="1"/>
              <a:t>at</a:t>
            </a:r>
            <a:r>
              <a:rPr lang="hu-HU" sz="2000" dirty="0"/>
              <a:t> </a:t>
            </a:r>
            <a:r>
              <a:rPr lang="hu-HU" sz="2000" dirty="0" err="1"/>
              <a:t>the</a:t>
            </a:r>
            <a:r>
              <a:rPr lang="hu-HU" sz="2000" dirty="0"/>
              <a:t> end of </a:t>
            </a:r>
            <a:r>
              <a:rPr lang="hu-HU" sz="2000" dirty="0" err="1"/>
              <a:t>the</a:t>
            </a:r>
            <a:r>
              <a:rPr lang="hu-HU" sz="2000" dirty="0"/>
              <a:t> </a:t>
            </a:r>
            <a:r>
              <a:rPr lang="hu-HU" sz="2000" dirty="0" err="1"/>
              <a:t>year</a:t>
            </a:r>
            <a:r>
              <a:rPr lang="hu-HU" sz="2000" dirty="0"/>
              <a:t>, </a:t>
            </a:r>
            <a:r>
              <a:rPr lang="hu-HU" sz="2000" dirty="0" err="1"/>
              <a:t>after</a:t>
            </a:r>
            <a:r>
              <a:rPr lang="hu-HU" sz="2000" dirty="0"/>
              <a:t> </a:t>
            </a:r>
            <a:r>
              <a:rPr lang="hu-HU" sz="2000" dirty="0" err="1"/>
              <a:t>harvest</a:t>
            </a:r>
            <a:endParaRPr lang="hu-HU" sz="2000" dirty="0"/>
          </a:p>
        </p:txBody>
      </p:sp>
      <p:sp>
        <p:nvSpPr>
          <p:cNvPr id="20" name="Cím 1"/>
          <p:cNvSpPr txBox="1">
            <a:spLocks/>
          </p:cNvSpPr>
          <p:nvPr/>
        </p:nvSpPr>
        <p:spPr>
          <a:xfrm>
            <a:off x="755576" y="260648"/>
            <a:ext cx="8229600" cy="7920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u-HU" sz="4400" dirty="0" err="1">
                <a:solidFill>
                  <a:schemeClr val="bg1"/>
                </a:solidFill>
                <a:latin typeface="+mj-lt"/>
                <a:ea typeface="+mj-ea"/>
                <a:cs typeface="+mj-cs"/>
              </a:rPr>
              <a:t>Fish</a:t>
            </a:r>
            <a:r>
              <a:rPr lang="hu-HU" sz="4400" dirty="0">
                <a:solidFill>
                  <a:schemeClr val="bg1"/>
                </a:solidFill>
                <a:latin typeface="+mj-lt"/>
                <a:ea typeface="+mj-ea"/>
                <a:cs typeface="+mj-cs"/>
              </a:rPr>
              <a:t> </a:t>
            </a:r>
            <a:r>
              <a:rPr lang="hu-HU" sz="4400" dirty="0" err="1">
                <a:solidFill>
                  <a:schemeClr val="bg1"/>
                </a:solidFill>
                <a:latin typeface="+mj-lt"/>
                <a:ea typeface="+mj-ea"/>
                <a:cs typeface="+mj-cs"/>
              </a:rPr>
              <a:t>regeneration</a:t>
            </a:r>
            <a:endParaRPr kumimoji="0" lang="hu-HU"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1547664" y="188640"/>
            <a:ext cx="6923112" cy="706090"/>
          </a:xfrm>
        </p:spPr>
        <p:txBody>
          <a:bodyPr>
            <a:normAutofit fontScale="90000"/>
          </a:bodyPr>
          <a:lstStyle/>
          <a:p>
            <a:r>
              <a:rPr lang="en-GB" dirty="0">
                <a:solidFill>
                  <a:schemeClr val="bg1"/>
                </a:solidFill>
              </a:rPr>
              <a:t>Steps of </a:t>
            </a:r>
            <a:r>
              <a:rPr lang="hu-HU" dirty="0" smtClean="0">
                <a:solidFill>
                  <a:schemeClr val="bg1"/>
                </a:solidFill>
              </a:rPr>
              <a:t>game</a:t>
            </a:r>
            <a:endParaRPr lang="hu-HU" dirty="0">
              <a:solidFill>
                <a:schemeClr val="bg1"/>
              </a:solidFill>
            </a:endParaRPr>
          </a:p>
        </p:txBody>
      </p:sp>
      <p:sp>
        <p:nvSpPr>
          <p:cNvPr id="3" name="Tartalom helye 2"/>
          <p:cNvSpPr>
            <a:spLocks noGrp="1"/>
          </p:cNvSpPr>
          <p:nvPr>
            <p:ph idx="1"/>
          </p:nvPr>
        </p:nvSpPr>
        <p:spPr>
          <a:xfrm>
            <a:off x="539552" y="1700808"/>
            <a:ext cx="8229600" cy="4525963"/>
          </a:xfrm>
        </p:spPr>
        <p:txBody>
          <a:bodyPr>
            <a:normAutofit fontScale="92500" lnSpcReduction="20000"/>
          </a:bodyPr>
          <a:lstStyle/>
          <a:p>
            <a:pPr marL="514350" indent="-514350">
              <a:buFont typeface="+mj-lt"/>
              <a:buAutoNum type="arabicPeriod"/>
            </a:pPr>
            <a:r>
              <a:rPr lang="en-GB" i="1" dirty="0"/>
              <a:t>Decide on your team’s long-term strategy.</a:t>
            </a:r>
            <a:endParaRPr lang="hu-HU" dirty="0"/>
          </a:p>
          <a:p>
            <a:pPr marL="514350" indent="-514350">
              <a:buFont typeface="+mj-lt"/>
              <a:buAutoNum type="arabicPeriod"/>
            </a:pPr>
            <a:r>
              <a:rPr lang="en-GB" i="1" dirty="0"/>
              <a:t>With each decision round, select the number of fish you wish to harvest this year.</a:t>
            </a:r>
            <a:endParaRPr lang="hu-HU" dirty="0"/>
          </a:p>
          <a:p>
            <a:pPr marL="514350" indent="-514350">
              <a:buFont typeface="+mj-lt"/>
              <a:buAutoNum type="arabicPeriod"/>
            </a:pPr>
            <a:r>
              <a:rPr lang="en-GB" i="1" dirty="0"/>
              <a:t>Record the number on a slip of paper, insert the paper in your ship, and take the ship to the game operator.</a:t>
            </a:r>
            <a:endParaRPr lang="hu-HU" dirty="0"/>
          </a:p>
          <a:p>
            <a:pPr marL="514350" indent="-514350">
              <a:buFont typeface="+mj-lt"/>
              <a:buAutoNum type="arabicPeriod"/>
            </a:pPr>
            <a:r>
              <a:rPr lang="en-GB" i="1" dirty="0"/>
              <a:t>Harvest requests will be filled in random order, if your order is less than the number of fish in the sea.</a:t>
            </a:r>
            <a:endParaRPr lang="hu-HU" dirty="0"/>
          </a:p>
          <a:p>
            <a:pPr marL="514350" indent="-514350">
              <a:buFont typeface="+mj-lt"/>
              <a:buAutoNum type="arabicPeriod"/>
            </a:pPr>
            <a:r>
              <a:rPr lang="en-GB" i="1" dirty="0"/>
              <a:t>Receive back your ship, remove the fish, and start again with Step</a:t>
            </a:r>
            <a:r>
              <a:rPr lang="hu-HU" i="1" dirty="0"/>
              <a:t> 1.</a:t>
            </a:r>
            <a:endParaRPr lang="hu-HU" dirty="0"/>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352</Words>
  <Application>Microsoft Office PowerPoint</Application>
  <PresentationFormat>Diavetítés a képernyőre (4:3 oldalarány)</PresentationFormat>
  <Paragraphs>24</Paragraphs>
  <Slides>4</Slides>
  <Notes>1</Notes>
  <HiddenSlides>0</HiddenSlides>
  <MMClips>0</MMClips>
  <ScaleCrop>false</ScaleCrop>
  <HeadingPairs>
    <vt:vector size="4" baseType="variant">
      <vt:variant>
        <vt:lpstr>Téma</vt:lpstr>
      </vt:variant>
      <vt:variant>
        <vt:i4>1</vt:i4>
      </vt:variant>
      <vt:variant>
        <vt:lpstr>Diacímek</vt:lpstr>
      </vt:variant>
      <vt:variant>
        <vt:i4>4</vt:i4>
      </vt:variant>
    </vt:vector>
  </HeadingPairs>
  <TitlesOfParts>
    <vt:vector size="5" baseType="lpstr">
      <vt:lpstr>Office-téma</vt:lpstr>
      <vt:lpstr>1. dia</vt:lpstr>
      <vt:lpstr>Rules of the game</vt:lpstr>
      <vt:lpstr>3. dia</vt:lpstr>
      <vt:lpstr>Steps of game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Neumayer Éva</dc:creator>
  <cp:lastModifiedBy>Neumayer Éva</cp:lastModifiedBy>
  <cp:revision>37</cp:revision>
  <dcterms:created xsi:type="dcterms:W3CDTF">2019-10-31T10:14:10Z</dcterms:created>
  <dcterms:modified xsi:type="dcterms:W3CDTF">2020-11-02T10:04:11Z</dcterms:modified>
</cp:coreProperties>
</file>